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0" r:id="rId4"/>
    <p:sldId id="259" r:id="rId5"/>
    <p:sldId id="269" r:id="rId6"/>
    <p:sldId id="262" r:id="rId7"/>
    <p:sldId id="278" r:id="rId8"/>
    <p:sldId id="281" r:id="rId9"/>
    <p:sldId id="282" r:id="rId10"/>
    <p:sldId id="270" r:id="rId11"/>
    <p:sldId id="283" r:id="rId12"/>
    <p:sldId id="284" r:id="rId13"/>
    <p:sldId id="285" r:id="rId14"/>
    <p:sldId id="286" r:id="rId15"/>
    <p:sldId id="287" r:id="rId16"/>
    <p:sldId id="279" r:id="rId17"/>
    <p:sldId id="289" r:id="rId18"/>
    <p:sldId id="291" r:id="rId19"/>
    <p:sldId id="290" r:id="rId20"/>
    <p:sldId id="301" r:id="rId21"/>
    <p:sldId id="264" r:id="rId22"/>
    <p:sldId id="292" r:id="rId23"/>
    <p:sldId id="265" r:id="rId24"/>
    <p:sldId id="293" r:id="rId25"/>
    <p:sldId id="267" r:id="rId26"/>
    <p:sldId id="276" r:id="rId27"/>
    <p:sldId id="294" r:id="rId28"/>
    <p:sldId id="288" r:id="rId29"/>
    <p:sldId id="295" r:id="rId30"/>
    <p:sldId id="296" r:id="rId31"/>
    <p:sldId id="297" r:id="rId32"/>
    <p:sldId id="298" r:id="rId33"/>
    <p:sldId id="299" r:id="rId34"/>
    <p:sldId id="266" r:id="rId35"/>
    <p:sldId id="300" r:id="rId36"/>
    <p:sldId id="275" r:id="rId3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24640-479F-4C4E-BEF2-D90F3C688FD6}" v="18" dt="2024-03-11T07:41:26.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987" autoAdjust="0"/>
    <p:restoredTop sz="77791" autoAdjust="0"/>
  </p:normalViewPr>
  <p:slideViewPr>
    <p:cSldViewPr snapToGrid="0">
      <p:cViewPr varScale="1">
        <p:scale>
          <a:sx n="50" d="100"/>
          <a:sy n="50" d="100"/>
        </p:scale>
        <p:origin x="1244" y="32"/>
      </p:cViewPr>
      <p:guideLst/>
    </p:cSldViewPr>
  </p:slideViewPr>
  <p:notesTextViewPr>
    <p:cViewPr>
      <p:scale>
        <a:sx n="1" d="1"/>
        <a:sy n="1" d="1"/>
      </p:scale>
      <p:origin x="0" y="0"/>
    </p:cViewPr>
  </p:notesTextViewPr>
  <p:notesViewPr>
    <p:cSldViewPr snapToGrid="0">
      <p:cViewPr varScale="1">
        <p:scale>
          <a:sx n="49" d="100"/>
          <a:sy n="49" d="100"/>
        </p:scale>
        <p:origin x="2740"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gi plutov" userId="aa0e83cb0bb4cc26" providerId="LiveId" clId="{51824640-479F-4C4E-BEF2-D90F3C688FD6}"/>
    <pc:docChg chg="modSld modNotesMaster">
      <pc:chgData name="maggi plutov" userId="aa0e83cb0bb4cc26" providerId="LiveId" clId="{51824640-479F-4C4E-BEF2-D90F3C688FD6}" dt="2024-03-11T07:43:48.195" v="64" actId="403"/>
      <pc:docMkLst>
        <pc:docMk/>
      </pc:docMkLst>
      <pc:sldChg chg="modNotes">
        <pc:chgData name="maggi plutov" userId="aa0e83cb0bb4cc26" providerId="LiveId" clId="{51824640-479F-4C4E-BEF2-D90F3C688FD6}" dt="2024-03-11T07:41:25.283" v="2"/>
        <pc:sldMkLst>
          <pc:docMk/>
          <pc:sldMk cId="1857400169" sldId="256"/>
        </pc:sldMkLst>
      </pc:sldChg>
      <pc:sldChg chg="modNotes">
        <pc:chgData name="maggi plutov" userId="aa0e83cb0bb4cc26" providerId="LiveId" clId="{51824640-479F-4C4E-BEF2-D90F3C688FD6}" dt="2024-03-11T07:41:25.283" v="2"/>
        <pc:sldMkLst>
          <pc:docMk/>
          <pc:sldMk cId="2808932906" sldId="257"/>
        </pc:sldMkLst>
      </pc:sldChg>
      <pc:sldChg chg="modNotes">
        <pc:chgData name="maggi plutov" userId="aa0e83cb0bb4cc26" providerId="LiveId" clId="{51824640-479F-4C4E-BEF2-D90F3C688FD6}" dt="2024-03-11T07:41:25.283" v="2"/>
        <pc:sldMkLst>
          <pc:docMk/>
          <pc:sldMk cId="964774238" sldId="259"/>
        </pc:sldMkLst>
      </pc:sldChg>
      <pc:sldChg chg="modNotes">
        <pc:chgData name="maggi plutov" userId="aa0e83cb0bb4cc26" providerId="LiveId" clId="{51824640-479F-4C4E-BEF2-D90F3C688FD6}" dt="2024-03-11T07:41:25.283" v="2"/>
        <pc:sldMkLst>
          <pc:docMk/>
          <pc:sldMk cId="2449388604" sldId="262"/>
        </pc:sldMkLst>
      </pc:sldChg>
      <pc:sldChg chg="modNotes">
        <pc:chgData name="maggi plutov" userId="aa0e83cb0bb4cc26" providerId="LiveId" clId="{51824640-479F-4C4E-BEF2-D90F3C688FD6}" dt="2024-03-11T07:41:25.283" v="2"/>
        <pc:sldMkLst>
          <pc:docMk/>
          <pc:sldMk cId="1423024120" sldId="264"/>
        </pc:sldMkLst>
      </pc:sldChg>
      <pc:sldChg chg="modNotes">
        <pc:chgData name="maggi plutov" userId="aa0e83cb0bb4cc26" providerId="LiveId" clId="{51824640-479F-4C4E-BEF2-D90F3C688FD6}" dt="2024-03-11T07:41:25.283" v="2"/>
        <pc:sldMkLst>
          <pc:docMk/>
          <pc:sldMk cId="3507961746" sldId="265"/>
        </pc:sldMkLst>
      </pc:sldChg>
      <pc:sldChg chg="modNotes">
        <pc:chgData name="maggi plutov" userId="aa0e83cb0bb4cc26" providerId="LiveId" clId="{51824640-479F-4C4E-BEF2-D90F3C688FD6}" dt="2024-03-11T07:41:25.283" v="2"/>
        <pc:sldMkLst>
          <pc:docMk/>
          <pc:sldMk cId="230304293" sldId="266"/>
        </pc:sldMkLst>
      </pc:sldChg>
      <pc:sldChg chg="modNotes">
        <pc:chgData name="maggi plutov" userId="aa0e83cb0bb4cc26" providerId="LiveId" clId="{51824640-479F-4C4E-BEF2-D90F3C688FD6}" dt="2024-03-11T07:41:25.283" v="2"/>
        <pc:sldMkLst>
          <pc:docMk/>
          <pc:sldMk cId="1128677025" sldId="267"/>
        </pc:sldMkLst>
      </pc:sldChg>
      <pc:sldChg chg="modNotes">
        <pc:chgData name="maggi plutov" userId="aa0e83cb0bb4cc26" providerId="LiveId" clId="{51824640-479F-4C4E-BEF2-D90F3C688FD6}" dt="2024-03-11T07:41:25.283" v="2"/>
        <pc:sldMkLst>
          <pc:docMk/>
          <pc:sldMk cId="2602321382" sldId="269"/>
        </pc:sldMkLst>
      </pc:sldChg>
      <pc:sldChg chg="modNotes">
        <pc:chgData name="maggi plutov" userId="aa0e83cb0bb4cc26" providerId="LiveId" clId="{51824640-479F-4C4E-BEF2-D90F3C688FD6}" dt="2024-03-11T07:42:25.941" v="26" actId="403"/>
        <pc:sldMkLst>
          <pc:docMk/>
          <pc:sldMk cId="3490376483" sldId="270"/>
        </pc:sldMkLst>
      </pc:sldChg>
      <pc:sldChg chg="modNotes">
        <pc:chgData name="maggi plutov" userId="aa0e83cb0bb4cc26" providerId="LiveId" clId="{51824640-479F-4C4E-BEF2-D90F3C688FD6}" dt="2024-03-11T07:41:25.283" v="2"/>
        <pc:sldMkLst>
          <pc:docMk/>
          <pc:sldMk cId="3786360006" sldId="276"/>
        </pc:sldMkLst>
      </pc:sldChg>
      <pc:sldChg chg="modNotes">
        <pc:chgData name="maggi plutov" userId="aa0e83cb0bb4cc26" providerId="LiveId" clId="{51824640-479F-4C4E-BEF2-D90F3C688FD6}" dt="2024-03-11T07:42:04.798" v="11" actId="403"/>
        <pc:sldMkLst>
          <pc:docMk/>
          <pc:sldMk cId="3549479294" sldId="278"/>
        </pc:sldMkLst>
      </pc:sldChg>
      <pc:sldChg chg="modNotes">
        <pc:chgData name="maggi plutov" userId="aa0e83cb0bb4cc26" providerId="LiveId" clId="{51824640-479F-4C4E-BEF2-D90F3C688FD6}" dt="2024-03-11T07:43:30.282" v="52" actId="403"/>
        <pc:sldMkLst>
          <pc:docMk/>
          <pc:sldMk cId="432241626" sldId="279"/>
        </pc:sldMkLst>
      </pc:sldChg>
      <pc:sldChg chg="modNotes">
        <pc:chgData name="maggi plutov" userId="aa0e83cb0bb4cc26" providerId="LiveId" clId="{51824640-479F-4C4E-BEF2-D90F3C688FD6}" dt="2024-03-11T07:41:25.283" v="2"/>
        <pc:sldMkLst>
          <pc:docMk/>
          <pc:sldMk cId="1852758165" sldId="280"/>
        </pc:sldMkLst>
      </pc:sldChg>
      <pc:sldChg chg="modNotes">
        <pc:chgData name="maggi plutov" userId="aa0e83cb0bb4cc26" providerId="LiveId" clId="{51824640-479F-4C4E-BEF2-D90F3C688FD6}" dt="2024-03-11T07:42:11.798" v="15" actId="403"/>
        <pc:sldMkLst>
          <pc:docMk/>
          <pc:sldMk cId="3829802498" sldId="281"/>
        </pc:sldMkLst>
      </pc:sldChg>
      <pc:sldChg chg="modNotes">
        <pc:chgData name="maggi plutov" userId="aa0e83cb0bb4cc26" providerId="LiveId" clId="{51824640-479F-4C4E-BEF2-D90F3C688FD6}" dt="2024-03-11T07:42:45.683" v="31" actId="113"/>
        <pc:sldMkLst>
          <pc:docMk/>
          <pc:sldMk cId="171371972" sldId="282"/>
        </pc:sldMkLst>
      </pc:sldChg>
      <pc:sldChg chg="modNotes">
        <pc:chgData name="maggi plutov" userId="aa0e83cb0bb4cc26" providerId="LiveId" clId="{51824640-479F-4C4E-BEF2-D90F3C688FD6}" dt="2024-03-11T07:42:57.104" v="35" actId="403"/>
        <pc:sldMkLst>
          <pc:docMk/>
          <pc:sldMk cId="1273712981" sldId="283"/>
        </pc:sldMkLst>
      </pc:sldChg>
      <pc:sldChg chg="modNotes">
        <pc:chgData name="maggi plutov" userId="aa0e83cb0bb4cc26" providerId="LiveId" clId="{51824640-479F-4C4E-BEF2-D90F3C688FD6}" dt="2024-03-11T07:43:05.666" v="39" actId="403"/>
        <pc:sldMkLst>
          <pc:docMk/>
          <pc:sldMk cId="841519203" sldId="284"/>
        </pc:sldMkLst>
      </pc:sldChg>
      <pc:sldChg chg="modNotes">
        <pc:chgData name="maggi plutov" userId="aa0e83cb0bb4cc26" providerId="LiveId" clId="{51824640-479F-4C4E-BEF2-D90F3C688FD6}" dt="2024-03-11T07:43:11.230" v="43" actId="403"/>
        <pc:sldMkLst>
          <pc:docMk/>
          <pc:sldMk cId="586276564" sldId="285"/>
        </pc:sldMkLst>
      </pc:sldChg>
      <pc:sldChg chg="modNotes">
        <pc:chgData name="maggi plutov" userId="aa0e83cb0bb4cc26" providerId="LiveId" clId="{51824640-479F-4C4E-BEF2-D90F3C688FD6}" dt="2024-03-11T07:43:17.686" v="44" actId="403"/>
        <pc:sldMkLst>
          <pc:docMk/>
          <pc:sldMk cId="1483431061" sldId="286"/>
        </pc:sldMkLst>
      </pc:sldChg>
      <pc:sldChg chg="modNotes">
        <pc:chgData name="maggi plutov" userId="aa0e83cb0bb4cc26" providerId="LiveId" clId="{51824640-479F-4C4E-BEF2-D90F3C688FD6}" dt="2024-03-11T07:43:23.278" v="48" actId="403"/>
        <pc:sldMkLst>
          <pc:docMk/>
          <pc:sldMk cId="4172828178" sldId="287"/>
        </pc:sldMkLst>
      </pc:sldChg>
      <pc:sldChg chg="modNotes">
        <pc:chgData name="maggi plutov" userId="aa0e83cb0bb4cc26" providerId="LiveId" clId="{51824640-479F-4C4E-BEF2-D90F3C688FD6}" dt="2024-03-11T07:41:25.283" v="2"/>
        <pc:sldMkLst>
          <pc:docMk/>
          <pc:sldMk cId="3621923490" sldId="288"/>
        </pc:sldMkLst>
      </pc:sldChg>
      <pc:sldChg chg="modNotes">
        <pc:chgData name="maggi plutov" userId="aa0e83cb0bb4cc26" providerId="LiveId" clId="{51824640-479F-4C4E-BEF2-D90F3C688FD6}" dt="2024-03-11T07:43:35.251" v="56" actId="403"/>
        <pc:sldMkLst>
          <pc:docMk/>
          <pc:sldMk cId="192227005" sldId="289"/>
        </pc:sldMkLst>
      </pc:sldChg>
      <pc:sldChg chg="modNotes">
        <pc:chgData name="maggi plutov" userId="aa0e83cb0bb4cc26" providerId="LiveId" clId="{51824640-479F-4C4E-BEF2-D90F3C688FD6}" dt="2024-03-11T07:43:48.195" v="64" actId="403"/>
        <pc:sldMkLst>
          <pc:docMk/>
          <pc:sldMk cId="1029759773" sldId="290"/>
        </pc:sldMkLst>
      </pc:sldChg>
      <pc:sldChg chg="modNotes">
        <pc:chgData name="maggi plutov" userId="aa0e83cb0bb4cc26" providerId="LiveId" clId="{51824640-479F-4C4E-BEF2-D90F3C688FD6}" dt="2024-03-11T07:43:42.018" v="60" actId="403"/>
        <pc:sldMkLst>
          <pc:docMk/>
          <pc:sldMk cId="3021607926" sldId="291"/>
        </pc:sldMkLst>
      </pc:sldChg>
      <pc:sldChg chg="modNotes">
        <pc:chgData name="maggi plutov" userId="aa0e83cb0bb4cc26" providerId="LiveId" clId="{51824640-479F-4C4E-BEF2-D90F3C688FD6}" dt="2024-03-11T07:41:25.283" v="2"/>
        <pc:sldMkLst>
          <pc:docMk/>
          <pc:sldMk cId="1556314446" sldId="293"/>
        </pc:sldMkLst>
      </pc:sldChg>
      <pc:sldChg chg="modNotes">
        <pc:chgData name="maggi plutov" userId="aa0e83cb0bb4cc26" providerId="LiveId" clId="{51824640-479F-4C4E-BEF2-D90F3C688FD6}" dt="2024-03-11T07:41:25.283" v="2"/>
        <pc:sldMkLst>
          <pc:docMk/>
          <pc:sldMk cId="3581188122" sldId="294"/>
        </pc:sldMkLst>
      </pc:sldChg>
      <pc:sldChg chg="modNotes">
        <pc:chgData name="maggi plutov" userId="aa0e83cb0bb4cc26" providerId="LiveId" clId="{51824640-479F-4C4E-BEF2-D90F3C688FD6}" dt="2024-03-11T07:41:25.283" v="2"/>
        <pc:sldMkLst>
          <pc:docMk/>
          <pc:sldMk cId="3976815267" sldId="295"/>
        </pc:sldMkLst>
      </pc:sldChg>
      <pc:sldChg chg="modNotes">
        <pc:chgData name="maggi plutov" userId="aa0e83cb0bb4cc26" providerId="LiveId" clId="{51824640-479F-4C4E-BEF2-D90F3C688FD6}" dt="2024-03-11T07:41:25.283" v="2"/>
        <pc:sldMkLst>
          <pc:docMk/>
          <pc:sldMk cId="1020553265" sldId="297"/>
        </pc:sldMkLst>
      </pc:sldChg>
      <pc:sldChg chg="modNotes">
        <pc:chgData name="maggi plutov" userId="aa0e83cb0bb4cc26" providerId="LiveId" clId="{51824640-479F-4C4E-BEF2-D90F3C688FD6}" dt="2024-03-11T07:41:25.283" v="2"/>
        <pc:sldMkLst>
          <pc:docMk/>
          <pc:sldMk cId="1407414951" sldId="298"/>
        </pc:sldMkLst>
      </pc:sldChg>
      <pc:sldChg chg="modNotes">
        <pc:chgData name="maggi plutov" userId="aa0e83cb0bb4cc26" providerId="LiveId" clId="{51824640-479F-4C4E-BEF2-D90F3C688FD6}" dt="2024-03-11T07:41:25.283" v="2"/>
        <pc:sldMkLst>
          <pc:docMk/>
          <pc:sldMk cId="2332412862" sldId="299"/>
        </pc:sldMkLst>
      </pc:sldChg>
      <pc:sldChg chg="modNotes">
        <pc:chgData name="maggi plutov" userId="aa0e83cb0bb4cc26" providerId="LiveId" clId="{51824640-479F-4C4E-BEF2-D90F3C688FD6}" dt="2024-03-11T07:41:25.283" v="2"/>
        <pc:sldMkLst>
          <pc:docMk/>
          <pc:sldMk cId="3342145608"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0" y="0"/>
            <a:ext cx="6873966" cy="38666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0" y="3866605"/>
            <a:ext cx="6858000" cy="46242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007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ell_deat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Neur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lpha_helix"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Beta_she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0D0D0D"/>
                </a:solidFill>
                <a:effectLst/>
                <a:latin typeface="Söhne"/>
              </a:rPr>
              <a:t>In this lecture, we would like to introduce you to </a:t>
            </a:r>
            <a:r>
              <a:rPr lang="en-US" b="0" i="0" dirty="0" err="1">
                <a:solidFill>
                  <a:srgbClr val="0D0D0D"/>
                </a:solidFill>
                <a:effectLst/>
                <a:latin typeface="Söhne"/>
              </a:rPr>
              <a:t>prionX</a:t>
            </a:r>
            <a:r>
              <a:rPr lang="en-US" b="0" i="0" dirty="0">
                <a:solidFill>
                  <a:srgbClr val="0D0D0D"/>
                </a:solidFill>
                <a:effectLst/>
                <a:latin typeface="Söhne"/>
              </a:rPr>
              <a:t>. </a:t>
            </a:r>
          </a:p>
          <a:p>
            <a:endParaRPr lang="en-US" b="0" i="0" dirty="0">
              <a:solidFill>
                <a:srgbClr val="0D0D0D"/>
              </a:solidFill>
              <a:effectLst/>
              <a:latin typeface="Söhne"/>
            </a:endParaRPr>
          </a:p>
          <a:p>
            <a:r>
              <a:rPr lang="en-US" b="0" i="0" dirty="0">
                <a:solidFill>
                  <a:srgbClr val="0D0D0D"/>
                </a:solidFill>
                <a:effectLst/>
                <a:latin typeface="Söhne"/>
              </a:rPr>
              <a:t>Along with my teammates—</a:t>
            </a:r>
            <a:r>
              <a:rPr lang="en-US" b="0" i="0" dirty="0" err="1">
                <a:solidFill>
                  <a:srgbClr val="0D0D0D"/>
                </a:solidFill>
                <a:effectLst/>
                <a:latin typeface="Söhne"/>
              </a:rPr>
              <a:t>Almog</a:t>
            </a:r>
            <a:r>
              <a:rPr lang="en-US" b="0" i="0" dirty="0">
                <a:solidFill>
                  <a:srgbClr val="0D0D0D"/>
                </a:solidFill>
                <a:effectLst/>
                <a:latin typeface="Söhne"/>
              </a:rPr>
              <a:t>, Shani, </a:t>
            </a:r>
            <a:r>
              <a:rPr lang="en-US" b="0" i="0" dirty="0" err="1">
                <a:solidFill>
                  <a:srgbClr val="0D0D0D"/>
                </a:solidFill>
                <a:effectLst/>
                <a:latin typeface="Söhne"/>
              </a:rPr>
              <a:t>Eyal</a:t>
            </a:r>
            <a:r>
              <a:rPr lang="en-US" b="0" i="0" dirty="0">
                <a:solidFill>
                  <a:srgbClr val="0D0D0D"/>
                </a:solidFill>
                <a:effectLst/>
                <a:latin typeface="Söhne"/>
              </a:rPr>
              <a:t>, and myself, Maggi—we decided to choose our own topic and search for the mystery of prions and their properties</a:t>
            </a:r>
            <a:endParaRPr lang="he-IL" dirty="0"/>
          </a:p>
        </p:txBody>
      </p:sp>
      <p:sp>
        <p:nvSpPr>
          <p:cNvPr id="4" name="מציין מיקום של מספר שקופית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a:t>
            </a:fld>
            <a:endParaRPr lang="en-US"/>
          </a:p>
        </p:txBody>
      </p:sp>
    </p:spTree>
    <p:extLst>
      <p:ext uri="{BB962C8B-B14F-4D97-AF65-F5344CB8AC3E}">
        <p14:creationId xmlns:p14="http://schemas.microsoft.com/office/powerpoint/2010/main" val="106155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Our first model was a regular Neural Network – Very </a:t>
            </a:r>
            <a:r>
              <a:rPr lang="en-US" sz="2000" dirty="0" err="1"/>
              <a:t>Simlar</a:t>
            </a:r>
            <a:r>
              <a:rPr lang="en-US" sz="2000" dirty="0"/>
              <a:t> to logistic regression.</a:t>
            </a:r>
          </a:p>
          <a:p>
            <a:r>
              <a:rPr lang="en-US" sz="2000" dirty="0"/>
              <a:t>All models were sequential models.</a:t>
            </a:r>
          </a:p>
          <a:p>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10</a:t>
            </a:fld>
            <a:endParaRPr lang="en-US"/>
          </a:p>
        </p:txBody>
      </p:sp>
    </p:spTree>
    <p:extLst>
      <p:ext uri="{BB962C8B-B14F-4D97-AF65-F5344CB8AC3E}">
        <p14:creationId xmlns:p14="http://schemas.microsoft.com/office/powerpoint/2010/main" val="142719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First we wanted our model to address variable length sequences, for that we need the masking layer set to 0 .</a:t>
            </a:r>
          </a:p>
          <a:p>
            <a:r>
              <a:rPr lang="en-US" sz="2000" dirty="0"/>
              <a:t> The value 0 will be ignored</a:t>
            </a:r>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11</a:t>
            </a:fld>
            <a:endParaRPr lang="en-US"/>
          </a:p>
        </p:txBody>
      </p:sp>
    </p:spTree>
    <p:extLst>
      <p:ext uri="{BB962C8B-B14F-4D97-AF65-F5344CB8AC3E}">
        <p14:creationId xmlns:p14="http://schemas.microsoft.com/office/powerpoint/2010/main" val="262661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The Second layer is an AveragePooling1D, with a pool size of 30 we calculate each window of amino acid row the probability of finding the amino acid in the specific step</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12</a:t>
            </a:fld>
            <a:endParaRPr lang="en-US"/>
          </a:p>
        </p:txBody>
      </p:sp>
    </p:spTree>
    <p:extLst>
      <p:ext uri="{BB962C8B-B14F-4D97-AF65-F5344CB8AC3E}">
        <p14:creationId xmlns:p14="http://schemas.microsoft.com/office/powerpoint/2010/main" val="320968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Then A Dense layer with a single node is applied with a sigmoid activation function, this function will squash out the output between 0,1 – This output acts as the probability of this sequence being a prion forming protein.</a:t>
            </a:r>
          </a:p>
          <a:p>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13</a:t>
            </a:fld>
            <a:endParaRPr lang="en-US"/>
          </a:p>
        </p:txBody>
      </p:sp>
    </p:spTree>
    <p:extLst>
      <p:ext uri="{BB962C8B-B14F-4D97-AF65-F5344CB8AC3E}">
        <p14:creationId xmlns:p14="http://schemas.microsoft.com/office/powerpoint/2010/main" val="63114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b="1" dirty="0">
                <a:latin typeface="Söhne"/>
              </a:rPr>
              <a:t>Then we use global max pooling 1D layer , this layer takes the maximum value for each feature dimension , resulting in a fixed length vector regardless of input sequence length</a:t>
            </a:r>
            <a:endParaRPr lang="en-IL" sz="2000" b="1" dirty="0">
              <a:latin typeface="Söhne"/>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14</a:t>
            </a:fld>
            <a:endParaRPr lang="en-US"/>
          </a:p>
        </p:txBody>
      </p:sp>
    </p:spTree>
    <p:extLst>
      <p:ext uri="{BB962C8B-B14F-4D97-AF65-F5344CB8AC3E}">
        <p14:creationId xmlns:p14="http://schemas.microsoft.com/office/powerpoint/2010/main" val="115218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This model was compiled with – Adam Optimizer with a learning rate of 0.001 and Loss Function – Binary </a:t>
            </a:r>
            <a:r>
              <a:rPr lang="en-US" sz="2000" dirty="0" err="1"/>
              <a:t>Crossentropy</a:t>
            </a:r>
            <a:endParaRPr lang="en-US" sz="2000" dirty="0"/>
          </a:p>
          <a:p>
            <a:r>
              <a:rPr lang="en-US" sz="2000" dirty="0"/>
              <a:t>And we applied early stopping to the process to avoid overfitting.</a:t>
            </a:r>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15</a:t>
            </a:fld>
            <a:endParaRPr lang="en-US"/>
          </a:p>
        </p:txBody>
      </p:sp>
    </p:spTree>
    <p:extLst>
      <p:ext uri="{BB962C8B-B14F-4D97-AF65-F5344CB8AC3E}">
        <p14:creationId xmlns:p14="http://schemas.microsoft.com/office/powerpoint/2010/main" val="316034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The Difference between the first model and the second one is 1 simple convolution layer.</a:t>
            </a:r>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16</a:t>
            </a:fld>
            <a:endParaRPr lang="en-US"/>
          </a:p>
        </p:txBody>
      </p:sp>
    </p:spTree>
    <p:extLst>
      <p:ext uri="{BB962C8B-B14F-4D97-AF65-F5344CB8AC3E}">
        <p14:creationId xmlns:p14="http://schemas.microsoft.com/office/powerpoint/2010/main" val="2289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The </a:t>
            </a:r>
            <a:r>
              <a:rPr lang="en-US" sz="2000" dirty="0" err="1"/>
              <a:t>convulotion</a:t>
            </a:r>
            <a:r>
              <a:rPr lang="en-US" sz="2000" dirty="0"/>
              <a:t> properties as such:</a:t>
            </a:r>
            <a:br>
              <a:rPr lang="en-US" sz="2000" dirty="0"/>
            </a:br>
            <a:r>
              <a:rPr lang="en-US" sz="2000" dirty="0"/>
              <a:t>256 filters</a:t>
            </a:r>
            <a:br>
              <a:rPr lang="en-US" sz="2000" dirty="0"/>
            </a:br>
            <a:r>
              <a:rPr lang="en-US" sz="2000" dirty="0"/>
              <a:t>kernel size 25</a:t>
            </a:r>
            <a:br>
              <a:rPr lang="en-US" sz="2000" dirty="0"/>
            </a:br>
            <a:r>
              <a:rPr lang="en-US" sz="2000" dirty="0"/>
              <a:t>activation function </a:t>
            </a:r>
            <a:r>
              <a:rPr lang="en-US" sz="2000" dirty="0" err="1"/>
              <a:t>relu</a:t>
            </a:r>
            <a:br>
              <a:rPr lang="en-US" sz="2000" dirty="0"/>
            </a:br>
            <a:r>
              <a:rPr lang="en-US" sz="2000" dirty="0"/>
              <a:t>and with a kernel regularize the </a:t>
            </a:r>
            <a:r>
              <a:rPr lang="en-US" sz="2000" dirty="0" err="1"/>
              <a:t>hyperparamerter</a:t>
            </a:r>
            <a:r>
              <a:rPr lang="en-US" sz="2000" dirty="0"/>
              <a:t> 0.001</a:t>
            </a:r>
          </a:p>
          <a:p>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17</a:t>
            </a:fld>
            <a:endParaRPr lang="en-US"/>
          </a:p>
        </p:txBody>
      </p:sp>
    </p:spTree>
    <p:extLst>
      <p:ext uri="{BB962C8B-B14F-4D97-AF65-F5344CB8AC3E}">
        <p14:creationId xmlns:p14="http://schemas.microsoft.com/office/powerpoint/2010/main" val="14317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To chose the number of filters and kernel sizes we used a grid search optimization to find the best hyperparameters </a:t>
            </a:r>
            <a:r>
              <a:rPr lang="en-US" sz="2000" dirty="0" err="1"/>
              <a:t>inorder</a:t>
            </a:r>
            <a:r>
              <a:rPr lang="en-US" sz="2000" dirty="0"/>
              <a:t> to get the best accuracy metric.</a:t>
            </a:r>
          </a:p>
          <a:p>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18</a:t>
            </a:fld>
            <a:endParaRPr lang="en-US"/>
          </a:p>
        </p:txBody>
      </p:sp>
    </p:spTree>
    <p:extLst>
      <p:ext uri="{BB962C8B-B14F-4D97-AF65-F5344CB8AC3E}">
        <p14:creationId xmlns:p14="http://schemas.microsoft.com/office/powerpoint/2010/main" val="316601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r>
              <a:rPr lang="en-US" sz="2000" dirty="0"/>
              <a:t>The Advance model is capable of better feature extraction , as each filter tries to acquire different motifs for prion forming motifs,</a:t>
            </a:r>
          </a:p>
          <a:p>
            <a:r>
              <a:rPr lang="en-US" sz="2000" dirty="0"/>
              <a:t>Also uses the translation invariance hypothesis, as such </a:t>
            </a:r>
            <a:r>
              <a:rPr lang="en-US" sz="2000" dirty="0">
                <a:solidFill>
                  <a:srgbClr val="0D0D0D"/>
                </a:solidFill>
                <a:latin typeface="Söhne"/>
              </a:rPr>
              <a:t>learns to recognize patterns regardless of their exact position in the input.</a:t>
            </a:r>
            <a:endParaRPr lang="en-IL" sz="200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19</a:t>
            </a:fld>
            <a:endParaRPr lang="en-US"/>
          </a:p>
        </p:txBody>
      </p:sp>
    </p:spTree>
    <p:extLst>
      <p:ext uri="{BB962C8B-B14F-4D97-AF65-F5344CB8AC3E}">
        <p14:creationId xmlns:p14="http://schemas.microsoft.com/office/powerpoint/2010/main" val="180349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First, let's establish what prions are.</a:t>
            </a:r>
          </a:p>
          <a:p>
            <a:pPr algn="l"/>
            <a:endParaRPr lang="en-US" b="0" i="0" dirty="0">
              <a:solidFill>
                <a:srgbClr val="0D0D0D"/>
              </a:solidFill>
              <a:effectLst/>
              <a:latin typeface="Söhne"/>
            </a:endParaRPr>
          </a:p>
          <a:p>
            <a:pPr algn="l"/>
            <a:r>
              <a:rPr lang="en-US" b="0" i="0" dirty="0">
                <a:solidFill>
                  <a:srgbClr val="0D0D0D"/>
                </a:solidFill>
                <a:effectLst/>
                <a:latin typeface="Söhne"/>
              </a:rPr>
              <a:t>Prion proteins are cellular proteins that typically exist in a healthy, functional form.</a:t>
            </a:r>
          </a:p>
          <a:p>
            <a:pPr algn="l"/>
            <a:endParaRPr lang="en-US" b="0" i="0" dirty="0">
              <a:solidFill>
                <a:srgbClr val="0D0D0D"/>
              </a:solidFill>
              <a:effectLst/>
              <a:latin typeface="Söhne"/>
            </a:endParaRPr>
          </a:p>
          <a:p>
            <a:pPr algn="l"/>
            <a:r>
              <a:rPr lang="en-US" b="0" i="0" dirty="0">
                <a:solidFill>
                  <a:srgbClr val="0D0D0D"/>
                </a:solidFill>
                <a:effectLst/>
                <a:latin typeface="Söhne"/>
              </a:rPr>
              <a:t>They are usually an isoform of major prion protein (</a:t>
            </a:r>
            <a:r>
              <a:rPr lang="en-US" b="0" i="0" dirty="0" err="1">
                <a:solidFill>
                  <a:srgbClr val="0D0D0D"/>
                </a:solidFill>
                <a:effectLst/>
                <a:latin typeface="Söhne"/>
              </a:rPr>
              <a:t>PrP^c</a:t>
            </a:r>
            <a:r>
              <a:rPr lang="en-US" b="0" i="0" dirty="0">
                <a:solidFill>
                  <a:srgbClr val="0D0D0D"/>
                </a:solidFill>
                <a:effectLst/>
                <a:latin typeface="Söhne"/>
              </a:rPr>
              <a:t>) and play a key role in cellular communication and myelin preservation. </a:t>
            </a:r>
          </a:p>
          <a:p>
            <a:pPr algn="l"/>
            <a:endParaRPr lang="en-US" b="0" i="0" dirty="0">
              <a:solidFill>
                <a:srgbClr val="0D0D0D"/>
              </a:solidFill>
              <a:effectLst/>
              <a:latin typeface="Söhne"/>
            </a:endParaRPr>
          </a:p>
          <a:p>
            <a:pPr algn="l"/>
            <a:r>
              <a:rPr lang="en-US" b="0" i="0" dirty="0">
                <a:solidFill>
                  <a:srgbClr val="0D0D0D"/>
                </a:solidFill>
                <a:effectLst/>
                <a:latin typeface="Söhne"/>
              </a:rPr>
              <a:t>However, under certain conditions, they can misfold into a pathological configuration (</a:t>
            </a:r>
            <a:r>
              <a:rPr lang="en-US" b="0" i="0" dirty="0" err="1">
                <a:solidFill>
                  <a:srgbClr val="0D0D0D"/>
                </a:solidFill>
                <a:effectLst/>
                <a:latin typeface="Söhne"/>
              </a:rPr>
              <a:t>PrP^Sc</a:t>
            </a:r>
            <a:r>
              <a:rPr lang="en-US" b="0" i="0" dirty="0">
                <a:solidFill>
                  <a:srgbClr val="0D0D0D"/>
                </a:solidFill>
                <a:effectLst/>
                <a:latin typeface="Söhne"/>
              </a:rPr>
              <a:t>) which can initiate a domino effect, causing other proteins to also misfold -  a process that remains unclear.</a:t>
            </a:r>
          </a:p>
          <a:p>
            <a:pPr algn="l"/>
            <a:endParaRPr lang="en-US" b="0" i="0" dirty="0">
              <a:solidFill>
                <a:srgbClr val="0D0D0D"/>
              </a:solidFill>
              <a:effectLst/>
              <a:latin typeface="Söhne"/>
            </a:endParaRPr>
          </a:p>
          <a:p>
            <a:pPr algn="l"/>
            <a:r>
              <a:rPr lang="en-US" b="0" i="0" dirty="0">
                <a:solidFill>
                  <a:srgbClr val="0D0D0D"/>
                </a:solidFill>
                <a:effectLst/>
                <a:latin typeface="Söhne"/>
              </a:rPr>
              <a:t>Prions have also captured the attention of popular media.</a:t>
            </a:r>
          </a:p>
          <a:p>
            <a:pPr algn="l"/>
            <a:endParaRPr lang="en-US" b="0" i="0" dirty="0">
              <a:solidFill>
                <a:srgbClr val="0D0D0D"/>
              </a:solidFill>
              <a:effectLst/>
              <a:latin typeface="Söhne"/>
            </a:endParaRPr>
          </a:p>
          <a:p>
            <a:pPr algn="l"/>
            <a:r>
              <a:rPr lang="en-US" b="0" i="0" dirty="0">
                <a:solidFill>
                  <a:srgbClr val="0D0D0D"/>
                </a:solidFill>
                <a:effectLst/>
                <a:latin typeface="Söhne"/>
              </a:rPr>
              <a:t>For those curious, the show "V Wars" on Netflix explores a fictional scenario where prion diseases transform humans into vampires.</a:t>
            </a:r>
          </a:p>
          <a:p>
            <a:pPr algn="l"/>
            <a:endParaRPr lang="en-US" b="0" i="0" dirty="0">
              <a:solidFill>
                <a:srgbClr val="0D0D0D"/>
              </a:solidFill>
              <a:effectLst/>
              <a:latin typeface="Söhne"/>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a:t>
            </a:fld>
            <a:endParaRPr lang="en-US"/>
          </a:p>
        </p:txBody>
      </p:sp>
    </p:spTree>
    <p:extLst>
      <p:ext uri="{BB962C8B-B14F-4D97-AF65-F5344CB8AC3E}">
        <p14:creationId xmlns:p14="http://schemas.microsoft.com/office/powerpoint/2010/main" val="1825027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Tree>
    <p:extLst>
      <p:ext uri="{BB962C8B-B14F-4D97-AF65-F5344CB8AC3E}">
        <p14:creationId xmlns:p14="http://schemas.microsoft.com/office/powerpoint/2010/main" val="403191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observing the metrics of the 4 models – the accuracy is the fraction of right predictions out of the whole test set, and the loss function used is binary </a:t>
            </a:r>
            <a:r>
              <a:rPr lang="en-US" dirty="0" err="1"/>
              <a:t>crossentropy</a:t>
            </a:r>
            <a:r>
              <a:rPr lang="en-US" dirty="0"/>
              <a:t>, with a lower loss being better. We can see we got the highest accuracies and lowest losses in the advanced CNNs, and overall these metrics are not bad when using convolution.</a:t>
            </a:r>
          </a:p>
          <a:p>
            <a:r>
              <a:rPr lang="en-US" dirty="0"/>
              <a:t>The model which also includes the globular proteins in the negative dataset has a slightly better accuracy and loss here.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21</a:t>
            </a:fld>
            <a:endParaRPr lang="en-US"/>
          </a:p>
        </p:txBody>
      </p:sp>
    </p:spTree>
    <p:extLst>
      <p:ext uri="{BB962C8B-B14F-4D97-AF65-F5344CB8AC3E}">
        <p14:creationId xmlns:p14="http://schemas.microsoft.com/office/powerpoint/2010/main" val="894392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Tree>
    <p:extLst>
      <p:ext uri="{BB962C8B-B14F-4D97-AF65-F5344CB8AC3E}">
        <p14:creationId xmlns:p14="http://schemas.microsoft.com/office/powerpoint/2010/main" val="398027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looking at a visualization of the weights of amino acids. The higher an Amino acid weight is, the more it contributes, or the more important it is to the differentiation between is the protein a prion or not. We can say it’s the coefficient given to this amino acid. The X axis is the kernel size – 25 kernels being 25 columns, and we are looking at the top 3 most important features from the features we used in the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here that as expected by the literature, asparagine, which is N, is very important in the classification of prions in both models, meaning with both negative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adding the globular proteins to the negative dataset, glutamine, which is Q, is also relatively significant, as we would also expect.</a:t>
            </a:r>
            <a:br>
              <a:rPr lang="en-US" dirty="0"/>
            </a:br>
            <a:r>
              <a:rPr lang="en-US" dirty="0"/>
              <a:t>However, when only looking at disordered proteins vs prions, we can see that the amino acid tyrosine, which is Y, also got some significance. Tyrosine is hydrophobic, This could be due to the hydrophobic core of  proteins that might be a bit scrambled and undefined in disordered proteins, making it another factor for comparing between them and prions.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Weights of amino acids in the 3 most important features – CNNS with convolution . Each column is a kernel.</a:t>
            </a:r>
          </a:p>
          <a:p>
            <a:r>
              <a:rPr lang="en-US" dirty="0"/>
              <a:t>We can see, as expected from the known literature, that asparagine (N) and glutamine (Q) have a high weight</a:t>
            </a:r>
          </a:p>
          <a:p>
            <a:r>
              <a:rPr lang="en-US" dirty="0"/>
              <a:t>Amino Acid Y – </a:t>
            </a:r>
            <a:r>
              <a:rPr lang="en-US" dirty="0" err="1"/>
              <a:t>tyrosin</a:t>
            </a:r>
            <a:r>
              <a:rPr lang="en-US" dirty="0"/>
              <a:t>, hydrophobic. Disordered proteins might have a less recognizable hydrophobic core, which might be the cause of the also high importance of tyrosine, that is not shown with globular proteins as well.</a:t>
            </a:r>
          </a:p>
          <a:p>
            <a:r>
              <a:rPr lang="en-US" dirty="0"/>
              <a:t>Each column is a kernel</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23</a:t>
            </a:fld>
            <a:endParaRPr lang="en-US"/>
          </a:p>
        </p:txBody>
      </p:sp>
    </p:spTree>
    <p:extLst>
      <p:ext uri="{BB962C8B-B14F-4D97-AF65-F5344CB8AC3E}">
        <p14:creationId xmlns:p14="http://schemas.microsoft.com/office/powerpoint/2010/main" val="1008745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wanted to check how well our models perform in predicting prions in the human genome. We only included genes in the human genome that have 500 amino acids or less for simplicity, and got a total of 12,300 genes that we ran the models on. We also wanted to pay attention to proteins that are related to prions in the human genome and see the ranks we get for them in terms of probability to be a prion. The first prion – human prion 1 , is a major prion protein which has a direct affect on CJD, so we would expect its rank to be lower, meaning more likely to be a prion. Human prion 2 here is also associated with CJD but in a less direct association, and has some prion properties, so we would expect him to get a low rank as well. The last 3 human prions here, ae not really prions but are associated to prions, for example have a similar structure or even regulate prion activities and so on. We would probably expect then to not necessarily have a high probability to be prions but we’ll see. </a:t>
            </a:r>
          </a:p>
          <a:p>
            <a:endParaRPr lang="en-US" dirty="0"/>
          </a:p>
          <a:p>
            <a:r>
              <a:rPr lang="en-US" dirty="0"/>
              <a:t>CJD </a:t>
            </a:r>
            <a:r>
              <a:rPr lang="en-US" b="0" i="0" dirty="0">
                <a:solidFill>
                  <a:srgbClr val="0A0A0A"/>
                </a:solidFill>
                <a:effectLst/>
                <a:latin typeface="Lato" panose="020F0502020204030203" pitchFamily="34" charset="0"/>
              </a:rPr>
              <a:t>is caused by variants affecting the gene </a:t>
            </a:r>
            <a:r>
              <a:rPr lang="en-US" dirty="0"/>
              <a:t>PRIO_HUMAN </a:t>
            </a:r>
          </a:p>
          <a:p>
            <a:r>
              <a:rPr lang="en-US" dirty="0"/>
              <a:t>CJD is also associated to mutations in PRND_HUMAN </a:t>
            </a:r>
          </a:p>
          <a:p>
            <a:r>
              <a:rPr lang="en-US" dirty="0"/>
              <a:t>SPRN_HUMAN - </a:t>
            </a:r>
            <a:r>
              <a:rPr lang="en-US" b="0" i="0" dirty="0">
                <a:solidFill>
                  <a:srgbClr val="0A0A0A"/>
                </a:solidFill>
                <a:effectLst/>
                <a:latin typeface="Lato" panose="020F0502020204030203" pitchFamily="34" charset="0"/>
              </a:rPr>
              <a:t>Prion-like protein that has </a:t>
            </a:r>
            <a:r>
              <a:rPr lang="en-US" b="0" i="0" dirty="0" err="1">
                <a:solidFill>
                  <a:srgbClr val="0A0A0A"/>
                </a:solidFill>
                <a:effectLst/>
                <a:latin typeface="Lato" panose="020F0502020204030203" pitchFamily="34" charset="0"/>
              </a:rPr>
              <a:t>PrP</a:t>
            </a:r>
            <a:r>
              <a:rPr lang="en-US" b="0" i="0" dirty="0">
                <a:solidFill>
                  <a:srgbClr val="0A0A0A"/>
                </a:solidFill>
                <a:effectLst/>
                <a:latin typeface="Lato" panose="020F0502020204030203" pitchFamily="34" charset="0"/>
              </a:rPr>
              <a:t>(C)-like neuroprotective activity. May act as a modulator for the biological actions of normal and abnormal </a:t>
            </a:r>
            <a:r>
              <a:rPr lang="en-US" b="0" i="0" dirty="0" err="1">
                <a:solidFill>
                  <a:srgbClr val="0A0A0A"/>
                </a:solidFill>
                <a:effectLst/>
                <a:latin typeface="Lato" panose="020F0502020204030203" pitchFamily="34" charset="0"/>
              </a:rPr>
              <a:t>PrP</a:t>
            </a:r>
            <a:r>
              <a:rPr lang="en-US" b="0" i="0" dirty="0">
                <a:solidFill>
                  <a:srgbClr val="0A0A0A"/>
                </a:solidFill>
                <a:effectLst/>
                <a:latin typeface="Lato" panose="020F0502020204030203" pitchFamily="34" charset="0"/>
              </a:rPr>
              <a:t> (By similarity).</a:t>
            </a:r>
          </a:p>
          <a:p>
            <a:r>
              <a:rPr lang="en-US" dirty="0"/>
              <a:t>APRIO_HUMAN – has a repeated region. </a:t>
            </a:r>
            <a:r>
              <a:rPr lang="en-US" b="0" i="0" dirty="0">
                <a:solidFill>
                  <a:srgbClr val="333333"/>
                </a:solidFill>
                <a:effectLst/>
                <a:latin typeface="-apple-system"/>
              </a:rPr>
              <a:t>Mutations in the repeat region as well as elsewhere in this gene have been associated with Creutzfeldt-Jakob disease, fatal familial insomnia, </a:t>
            </a:r>
            <a:r>
              <a:rPr lang="en-US" b="0" i="0" dirty="0" err="1">
                <a:solidFill>
                  <a:srgbClr val="333333"/>
                </a:solidFill>
                <a:effectLst/>
                <a:latin typeface="-apple-system"/>
              </a:rPr>
              <a:t>Gerstmann-Straussler</a:t>
            </a:r>
            <a:r>
              <a:rPr lang="en-US" b="0" i="0" dirty="0">
                <a:solidFill>
                  <a:srgbClr val="333333"/>
                </a:solidFill>
                <a:effectLst/>
                <a:latin typeface="-apple-system"/>
              </a:rPr>
              <a:t> disease, Huntington disease-like 1, and kuru.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PRNT_HUMAN – seems to resemble a prions structure, but couldn’t find data about its association to actual prions / prion activity.</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24</a:t>
            </a:fld>
            <a:endParaRPr lang="en-US"/>
          </a:p>
        </p:txBody>
      </p:sp>
    </p:spTree>
    <p:extLst>
      <p:ext uri="{BB962C8B-B14F-4D97-AF65-F5344CB8AC3E}">
        <p14:creationId xmlns:p14="http://schemas.microsoft.com/office/powerpoint/2010/main" val="2393279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regarding the first dataset with disordered proteins vs prions, we can see that we got less prion predictions when using a convolutional layer, here the center of the probabilities is lower than the basic model. and also low ranks as we expected for human prions 1 and 2, especially 1 with a very low rank of 12, meaning it’s the 12</a:t>
            </a:r>
            <a:r>
              <a:rPr lang="en-US" baseline="30000" dirty="0"/>
              <a:t>th</a:t>
            </a:r>
            <a:r>
              <a:rPr lang="en-US" dirty="0"/>
              <a:t> protein with the highest probability to be a prion. reminding that’s out of 12,300 proteins. The last 3 proteins got a very high rank, meaning we have predicted they have a very low probability to be prions, which is also okay considering our knowledge of them. </a:t>
            </a:r>
            <a:br>
              <a:rPr lang="en-US" dirty="0"/>
            </a:br>
            <a:r>
              <a:rPr lang="en-US" dirty="0"/>
              <a:t>Without convolution the ranks are much more random we can say, still prion 1 got the lowest rank but prion 2 for example got a pretty high rank, so the basic model is probably not as good.</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25</a:t>
            </a:fld>
            <a:endParaRPr lang="en-US"/>
          </a:p>
        </p:txBody>
      </p:sp>
    </p:spTree>
    <p:extLst>
      <p:ext uri="{BB962C8B-B14F-4D97-AF65-F5344CB8AC3E}">
        <p14:creationId xmlns:p14="http://schemas.microsoft.com/office/powerpoint/2010/main" val="43850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models on second dataset, that also includes globular proteins. The center of the prediction using a convolutional layer seems to be lower here as well (than the basic model), and the ranks also align with our predictions – the ranks for proteins 1 and 2 are still pretty low and the others are very high. In the basic model we see relatively random results regarding the proteins we check.</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26</a:t>
            </a:fld>
            <a:endParaRPr lang="en-US"/>
          </a:p>
        </p:txBody>
      </p:sp>
    </p:spTree>
    <p:extLst>
      <p:ext uri="{BB962C8B-B14F-4D97-AF65-F5344CB8AC3E}">
        <p14:creationId xmlns:p14="http://schemas.microsoft.com/office/powerpoint/2010/main" val="289195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our pipeline:</a:t>
            </a:r>
          </a:p>
          <a:p>
            <a:pPr marL="228600" indent="-228600">
              <a:buAutoNum type="arabicParenR"/>
            </a:pPr>
            <a:r>
              <a:rPr lang="en-US" dirty="0"/>
              <a:t>First, we collected data: prions and a negative set of proteins (disordered and globular)</a:t>
            </a:r>
          </a:p>
          <a:p>
            <a:pPr marL="228600" indent="-228600">
              <a:buAutoNum type="arabicParenR"/>
            </a:pPr>
            <a:r>
              <a:rPr lang="en-US" dirty="0"/>
              <a:t>We preprocessed it and split it to train, validation and test</a:t>
            </a:r>
          </a:p>
          <a:p>
            <a:pPr marL="228600" indent="-228600">
              <a:buAutoNum type="arabicParenR"/>
            </a:pPr>
            <a:r>
              <a:rPr lang="en-US" dirty="0"/>
              <a:t>We build and fine tune the CNN</a:t>
            </a:r>
          </a:p>
          <a:p>
            <a:pPr marL="228600" indent="-228600">
              <a:buAutoNum type="arabicParenR"/>
            </a:pPr>
            <a:r>
              <a:rPr lang="en-US" dirty="0"/>
              <a:t>And eventually we checked the model on new data (</a:t>
            </a:r>
            <a:r>
              <a:rPr lang="en-US" dirty="0" err="1"/>
              <a:t>protemoes</a:t>
            </a:r>
            <a:r>
              <a:rPr lang="en-US" dirty="0"/>
              <a:t>) and compared with known benchmark tools</a:t>
            </a:r>
          </a:p>
          <a:p>
            <a:pPr marL="228600" indent="-228600">
              <a:buAutoNum type="arabicParenR"/>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27</a:t>
            </a:fld>
            <a:endParaRPr lang="en-US"/>
          </a:p>
        </p:txBody>
      </p:sp>
    </p:spTree>
    <p:extLst>
      <p:ext uri="{BB962C8B-B14F-4D97-AF65-F5344CB8AC3E}">
        <p14:creationId xmlns:p14="http://schemas.microsoft.com/office/powerpoint/2010/main" val="149644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Success</a:t>
            </a:r>
            <a:br>
              <a:rPr lang="en-US" dirty="0"/>
            </a:br>
            <a:r>
              <a:rPr lang="en-US" dirty="0"/>
              <a:t>Our compositional model was able to identify N (</a:t>
            </a:r>
            <a:r>
              <a:rPr lang="en-US" dirty="0" err="1"/>
              <a:t>Aspirigne</a:t>
            </a:r>
            <a:r>
              <a:rPr lang="en-US" dirty="0"/>
              <a:t>) and Q (Glutamine) as most important amino acids to classify prions – and it supports what is known in literature.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28</a:t>
            </a:fld>
            <a:endParaRPr lang="en-US"/>
          </a:p>
        </p:txBody>
      </p:sp>
    </p:spTree>
    <p:extLst>
      <p:ext uri="{BB962C8B-B14F-4D97-AF65-F5344CB8AC3E}">
        <p14:creationId xmlns:p14="http://schemas.microsoft.com/office/powerpoint/2010/main" val="661253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all sunshine</a:t>
            </a:r>
            <a:br>
              <a:rPr lang="en-US" dirty="0"/>
            </a:br>
            <a:r>
              <a:rPr lang="en-US" dirty="0"/>
              <a:t>Comparing to other tools that identify prions from past years research we can see our model is not so accurate.</a:t>
            </a:r>
          </a:p>
          <a:p>
            <a:r>
              <a:rPr lang="en-US" dirty="0"/>
              <a:t>Here we can see the percent of prions found in the human genome and Arabidopsis </a:t>
            </a:r>
            <a:r>
              <a:rPr lang="en-US" dirty="0" err="1"/>
              <a:t>geonome</a:t>
            </a:r>
            <a:r>
              <a:rPr lang="en-US" dirty="0"/>
              <a:t> – our model gets - 3% vs 1% and less in humans and 6.7% vs 1 and less in </a:t>
            </a:r>
            <a:r>
              <a:rPr lang="en-US" dirty="0" err="1"/>
              <a:t>arabidopsis</a:t>
            </a:r>
            <a:endParaRPr lang="en-US"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29</a:t>
            </a:fld>
            <a:endParaRPr lang="en-US"/>
          </a:p>
        </p:txBody>
      </p:sp>
    </p:spTree>
    <p:extLst>
      <p:ext uri="{BB962C8B-B14F-4D97-AF65-F5344CB8AC3E}">
        <p14:creationId xmlns:p14="http://schemas.microsoft.com/office/powerpoint/2010/main" val="85908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0D0D0D"/>
                </a:solidFill>
                <a:effectLst/>
                <a:latin typeface="Söhne"/>
              </a:rPr>
              <a:t>Why are we interested in prions?</a:t>
            </a:r>
          </a:p>
          <a:p>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After reaching a critical accumulation of </a:t>
            </a:r>
            <a:r>
              <a:rPr lang="en-US" b="0" i="0" dirty="0" err="1">
                <a:solidFill>
                  <a:srgbClr val="0D0D0D"/>
                </a:solidFill>
                <a:effectLst/>
                <a:latin typeface="Söhne"/>
              </a:rPr>
              <a:t>PrP^Sc</a:t>
            </a:r>
            <a:r>
              <a:rPr lang="en-US" b="0" i="0" dirty="0">
                <a:solidFill>
                  <a:srgbClr val="0D0D0D"/>
                </a:solidFill>
                <a:effectLst/>
                <a:latin typeface="Söhne"/>
              </a:rPr>
              <a:t>, these prion can result in neurodegenerative diseases such as the mad cow disease, and its human equivalent, </a:t>
            </a:r>
            <a:r>
              <a:rPr lang="he-IL" b="1" i="0" dirty="0" err="1">
                <a:solidFill>
                  <a:srgbClr val="000000"/>
                </a:solidFill>
                <a:effectLst/>
                <a:latin typeface="Arial" panose="020B0604020202020204" pitchFamily="34" charset="0"/>
              </a:rPr>
              <a:t>קרויצפלד</a:t>
            </a:r>
            <a:r>
              <a:rPr lang="he-IL" b="1" i="0" dirty="0">
                <a:solidFill>
                  <a:srgbClr val="000000"/>
                </a:solidFill>
                <a:effectLst/>
                <a:latin typeface="Arial" panose="020B0604020202020204" pitchFamily="34" charset="0"/>
              </a:rPr>
              <a:t>-יעקב</a:t>
            </a:r>
            <a:r>
              <a:rPr lang="en-US" b="0" i="0" dirty="0">
                <a:solidFill>
                  <a:srgbClr val="0D0D0D"/>
                </a:solidFill>
                <a:effectLst/>
                <a:latin typeface="Söhne"/>
              </a:rPr>
              <a:t>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both are caused by the progressive </a:t>
            </a:r>
            <a:r>
              <a:rPr lang="en-US" b="0" i="0" u="none" strike="noStrike" dirty="0">
                <a:solidFill>
                  <a:srgbClr val="3366CC"/>
                </a:solidFill>
                <a:effectLst/>
                <a:latin typeface="Arial" panose="020B0604020202020204" pitchFamily="34" charset="0"/>
                <a:hlinkClick r:id="rId3" tooltip="Cell death"/>
              </a:rPr>
              <a:t>death</a:t>
            </a:r>
            <a:r>
              <a:rPr lang="en-US" b="0" i="0" dirty="0">
                <a:solidFill>
                  <a:srgbClr val="202122"/>
                </a:solidFill>
                <a:effectLst/>
                <a:latin typeface="Arial" panose="020B0604020202020204" pitchFamily="34" charset="0"/>
              </a:rPr>
              <a:t> of the brain's </a:t>
            </a:r>
            <a:r>
              <a:rPr lang="en-US" b="0" i="0" u="none" strike="noStrike" dirty="0">
                <a:solidFill>
                  <a:srgbClr val="3366CC"/>
                </a:solidFill>
                <a:effectLst/>
                <a:latin typeface="Arial" panose="020B0604020202020204" pitchFamily="34" charset="0"/>
                <a:hlinkClick r:id="rId4" tooltip="Neuron"/>
              </a:rPr>
              <a:t>nerve cells</a:t>
            </a:r>
            <a:r>
              <a:rPr lang="en-US" b="0" i="0" dirty="0">
                <a:solidFill>
                  <a:srgbClr val="202122"/>
                </a:solidFill>
                <a:effectLst/>
                <a:latin typeface="Arial" panose="020B0604020202020204" pitchFamily="34" charset="0"/>
              </a:rPr>
              <a:t>, a result of the build-up of misfolded proteins in the brain. </a:t>
            </a: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endParaRPr lang="en-US" b="0" i="0" dirty="0">
              <a:solidFill>
                <a:srgbClr val="0D0D0D"/>
              </a:solidFill>
              <a:effectLst/>
              <a:latin typeface="Söhne"/>
            </a:endParaRPr>
          </a:p>
        </p:txBody>
      </p:sp>
      <p:sp>
        <p:nvSpPr>
          <p:cNvPr id="4" name="מציין מיקום של מספר שקופית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a:t>
            </a:fld>
            <a:endParaRPr lang="en-US"/>
          </a:p>
        </p:txBody>
      </p:sp>
    </p:spTree>
    <p:extLst>
      <p:ext uri="{BB962C8B-B14F-4D97-AF65-F5344CB8AC3E}">
        <p14:creationId xmlns:p14="http://schemas.microsoft.com/office/powerpoint/2010/main" val="1864490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Tree>
    <p:extLst>
      <p:ext uri="{BB962C8B-B14F-4D97-AF65-F5344CB8AC3E}">
        <p14:creationId xmlns:p14="http://schemas.microsoft.com/office/powerpoint/2010/main" val="2651285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point is that data mattes, obviously</a:t>
            </a:r>
          </a:p>
          <a:p>
            <a:r>
              <a:rPr lang="en-US" strike="sngStrike" dirty="0"/>
              <a:t>Obviously, the data we use impacts the model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Using only </a:t>
            </a:r>
            <a:r>
              <a:rPr lang="en-US" strike="noStrike" dirty="0" err="1"/>
              <a:t>disoredred</a:t>
            </a:r>
            <a:r>
              <a:rPr lang="en-US" strike="noStrike" dirty="0"/>
              <a:t> proteins as a negative set, </a:t>
            </a:r>
            <a:r>
              <a:rPr lang="en-US" dirty="0"/>
              <a:t>the model gave a better score to the known human prion involved in </a:t>
            </a:r>
            <a:r>
              <a:rPr lang="en-US" b="0" i="0" dirty="0">
                <a:solidFill>
                  <a:srgbClr val="000000"/>
                </a:solidFill>
                <a:effectLst/>
                <a:latin typeface="Linux Libertine"/>
              </a:rPr>
              <a:t>Creutzfeldt–Jakob disease (it was ranked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But when using </a:t>
            </a:r>
            <a:r>
              <a:rPr lang="en-US" b="0" i="0" dirty="0">
                <a:solidFill>
                  <a:srgbClr val="000000"/>
                </a:solidFill>
                <a:effectLst/>
                <a:latin typeface="Linux Libertine"/>
              </a:rPr>
              <a:t>globular and disordered, the model was more sensitive and classified less proteins as Prions – which is more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If we choose 0.5 as cut off for prions, we get much less prions in the orange curve (around 300 vs 2000 in the blue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On Data set 1 (only disordered), the model gave better score to the known human prion involved in </a:t>
            </a:r>
            <a:r>
              <a:rPr lang="en-US" b="0" i="0" strike="sngStrike" dirty="0">
                <a:solidFill>
                  <a:srgbClr val="000000"/>
                </a:solidFill>
                <a:effectLst/>
                <a:latin typeface="Linux Libertine"/>
              </a:rPr>
              <a:t>Creutzfeldt–Jakob disease (it was ranked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strike="sngStrike" dirty="0">
                <a:solidFill>
                  <a:srgbClr val="000000"/>
                </a:solidFill>
                <a:effectLst/>
                <a:latin typeface="Linux Libertine"/>
              </a:rPr>
              <a:t>On Data set 2 (globular and disordered), the model was more sensitive and classified less proteins as Prions – which is more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strike="sngStrike" dirty="0">
                <a:solidFill>
                  <a:srgbClr val="000000"/>
                </a:solidFill>
                <a:effectLst/>
                <a:latin typeface="Linux Libertine"/>
              </a:rPr>
              <a:t>If we choose prediction higher than 0.5 to be labeled as prions we get much less prions in the orange curve (364 vs 2044)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31</a:t>
            </a:fld>
            <a:endParaRPr lang="en-US"/>
          </a:p>
        </p:txBody>
      </p:sp>
    </p:spTree>
    <p:extLst>
      <p:ext uri="{BB962C8B-B14F-4D97-AF65-F5344CB8AC3E}">
        <p14:creationId xmlns:p14="http://schemas.microsoft.com/office/powerpoint/2010/main" val="2683660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On specific protein that was ranked in Top 5 in both models was </a:t>
            </a:r>
            <a:r>
              <a:rPr lang="en-US" b="0" i="0" dirty="0" err="1">
                <a:solidFill>
                  <a:srgbClr val="000000"/>
                </a:solidFill>
                <a:effectLst/>
                <a:latin typeface="Linux Libertine"/>
              </a:rPr>
              <a:t>Gastrokine</a:t>
            </a:r>
            <a:r>
              <a:rPr lang="en-US" b="0" i="0" dirty="0">
                <a:solidFill>
                  <a:srgbClr val="000000"/>
                </a:solidFill>
                <a:effectLst/>
                <a:latin typeface="Linux Libertine"/>
              </a:rPr>
              <a:t>, anti-amyloidogenic protein, can prevent formation of amyloid fibers, which can be considered a bit anti-prion. It’s interesting maybe the CNN model can discover anti-prion proteins and (maybe reveal the truth about prions – that their real purpose is to prevent amyloids but somehow they got messed up and caused the opposite.)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Another example is Ataxin-8, </a:t>
            </a:r>
            <a:r>
              <a:rPr lang="en-GB" b="0" i="0" dirty="0">
                <a:solidFill>
                  <a:srgbClr val="000000"/>
                </a:solidFill>
                <a:effectLst/>
                <a:latin typeface="arial" panose="020B0604020202020204" pitchFamily="34" charset="0"/>
              </a:rPr>
              <a:t>a nearly pure polyglutamine expansion protein</a:t>
            </a:r>
            <a:r>
              <a:rPr lang="en-US" b="0" i="0" dirty="0">
                <a:solidFill>
                  <a:srgbClr val="000000"/>
                </a:solidFill>
                <a:effectLst/>
                <a:latin typeface="Linux Libertine"/>
              </a:rPr>
              <a:t> which causes</a:t>
            </a:r>
            <a:r>
              <a:rPr lang="en-US" b="0" i="0" dirty="0">
                <a:solidFill>
                  <a:srgbClr val="000000"/>
                </a:solidFill>
                <a:effectLst/>
                <a:latin typeface="arial" panose="020B0604020202020204" pitchFamily="34" charset="0"/>
              </a:rPr>
              <a:t> neurodegenerative disorder.</a:t>
            </a: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However we can see there are proteins not related to Prions at all like Tata box binding protein and </a:t>
            </a:r>
            <a:r>
              <a:rPr lang="en-US" b="0" i="0" dirty="0" err="1">
                <a:solidFill>
                  <a:srgbClr val="000000"/>
                </a:solidFill>
                <a:effectLst/>
                <a:latin typeface="Linux Libertine"/>
              </a:rPr>
              <a:t>Pygopus</a:t>
            </a:r>
            <a:r>
              <a:rPr lang="en-US" b="0" i="0" dirty="0">
                <a:solidFill>
                  <a:srgbClr val="000000"/>
                </a:solidFill>
                <a:effectLst/>
                <a:latin typeface="Linux Libertine"/>
              </a:rPr>
              <a:t> which has a role in e</a:t>
            </a:r>
            <a:r>
              <a:rPr lang="en-US" b="0" i="0" dirty="0">
                <a:solidFill>
                  <a:srgbClr val="ECECEC"/>
                </a:solidFill>
                <a:effectLst/>
                <a:latin typeface="Söhne"/>
              </a:rPr>
              <a:t>mbryonic development.</a:t>
            </a:r>
            <a:endParaRPr lang="en-US" b="0" i="0" dirty="0">
              <a:solidFill>
                <a:srgbClr val="000000"/>
              </a:solidFill>
              <a:effectLst/>
              <a:latin typeface="Linux Libertine"/>
            </a:endParaRPr>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32</a:t>
            </a:fld>
            <a:endParaRPr lang="en-US"/>
          </a:p>
        </p:txBody>
      </p:sp>
    </p:spTree>
    <p:extLst>
      <p:ext uri="{BB962C8B-B14F-4D97-AF65-F5344CB8AC3E}">
        <p14:creationId xmlns:p14="http://schemas.microsoft.com/office/powerpoint/2010/main" val="342144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Another interesting observation is inconsistency between the models, a protein can get a high score in one model and very low in the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strike="sngStrike" dirty="0">
                <a:solidFill>
                  <a:srgbClr val="000000"/>
                </a:solidFill>
                <a:effectLst/>
                <a:latin typeface="Linux Libertine"/>
              </a:rPr>
              <a:t>We saw some inconsistency between the models, a protein can get a high score in one model and very low in the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But some proteins got high scores on both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0" i="0" dirty="0" err="1">
                <a:solidFill>
                  <a:srgbClr val="000000"/>
                </a:solidFill>
                <a:effectLst/>
                <a:latin typeface="Linux Libertine"/>
              </a:rPr>
              <a:t>Gastrokine</a:t>
            </a:r>
            <a:r>
              <a:rPr lang="en-US" b="0" i="0" dirty="0">
                <a:solidFill>
                  <a:srgbClr val="000000"/>
                </a:solidFill>
                <a:effectLst/>
                <a:latin typeface="Linux Libertine"/>
              </a:rPr>
              <a:t> is an anti-amyloidogenic protein, it can prevent formation of amyloid fibers (amyloid aggregation is a bit similar to prion phenomena), so maybe it can be viewed as anti-prion (and they have similar properties as prions)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Other 2 proteins seem not to be related at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2) </a:t>
            </a:r>
            <a:r>
              <a:rPr lang="en-US" b="0" i="0" dirty="0" err="1">
                <a:solidFill>
                  <a:srgbClr val="000000"/>
                </a:solidFill>
                <a:effectLst/>
                <a:latin typeface="Linux Libertine"/>
              </a:rPr>
              <a:t>Pygopus</a:t>
            </a:r>
            <a:r>
              <a:rPr lang="en-US" b="0" i="0" dirty="0">
                <a:solidFill>
                  <a:srgbClr val="000000"/>
                </a:solidFill>
                <a:effectLst/>
                <a:latin typeface="Linux Libertine"/>
              </a:rPr>
              <a:t> has a role in e</a:t>
            </a:r>
            <a:r>
              <a:rPr lang="en-US" b="0" i="0" dirty="0">
                <a:solidFill>
                  <a:srgbClr val="ECECEC"/>
                </a:solidFill>
                <a:effectLst/>
                <a:latin typeface="Söhne"/>
              </a:rPr>
              <a:t>mbryonic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3) C-type Lectin proteins have diverse range of functions, including: cell-cell adhesion and immune response to pathogens.</a:t>
            </a: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33</a:t>
            </a:fld>
            <a:endParaRPr lang="en-US"/>
          </a:p>
        </p:txBody>
      </p:sp>
    </p:spTree>
    <p:extLst>
      <p:ext uri="{BB962C8B-B14F-4D97-AF65-F5344CB8AC3E}">
        <p14:creationId xmlns:p14="http://schemas.microsoft.com/office/powerpoint/2010/main" val="125453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is hard to conclude which model is better, but we would say it’s CNN with convolution layer trained on data set of disordered and globular proteins.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uses more data, its results match the literature better, and it’s more sensitive (less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believe there is much more research can be done using CNN.</a:t>
            </a:r>
          </a:p>
          <a:p>
            <a:r>
              <a:rPr lang="en-US" dirty="0"/>
              <a:t>We can enrich the data for the models and try new approaches with structural data</a:t>
            </a:r>
          </a:p>
          <a:p>
            <a:r>
              <a:rPr lang="en-US" dirty="0"/>
              <a:t>And of course, try more complex variations of the CNN</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34</a:t>
            </a:fld>
            <a:endParaRPr lang="en-US"/>
          </a:p>
        </p:txBody>
      </p:sp>
    </p:spTree>
    <p:extLst>
      <p:ext uri="{BB962C8B-B14F-4D97-AF65-F5344CB8AC3E}">
        <p14:creationId xmlns:p14="http://schemas.microsoft.com/office/powerpoint/2010/main" val="2133652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35</a:t>
            </a:fld>
            <a:endParaRPr lang="en-US"/>
          </a:p>
        </p:txBody>
      </p:sp>
    </p:spTree>
    <p:extLst>
      <p:ext uri="{BB962C8B-B14F-4D97-AF65-F5344CB8AC3E}">
        <p14:creationId xmlns:p14="http://schemas.microsoft.com/office/powerpoint/2010/main" val="222994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0" i="0" dirty="0">
                <a:solidFill>
                  <a:srgbClr val="333333"/>
                </a:solidFill>
                <a:effectLst/>
                <a:latin typeface="Open Sans" panose="020B0606030504020204" pitchFamily="34" charset="0"/>
              </a:rPr>
              <a:t>“prion” can have a range of meaning, such as “prion-like” and “prion-related” proteins.</a:t>
            </a:r>
            <a:endParaRPr lang="en-US" b="0" i="0" dirty="0">
              <a:solidFill>
                <a:srgbClr val="0D0D0D"/>
              </a:solidFill>
              <a:effectLst/>
              <a:latin typeface="Söhne"/>
            </a:endParaRPr>
          </a:p>
          <a:p>
            <a:pPr algn="l"/>
            <a:endParaRPr lang="en-US" b="0" i="0" dirty="0">
              <a:solidFill>
                <a:srgbClr val="0D0D0D"/>
              </a:solidFill>
              <a:effectLst/>
              <a:latin typeface="Söhne"/>
            </a:endParaRPr>
          </a:p>
          <a:p>
            <a:pPr algn="l"/>
            <a:r>
              <a:rPr lang="en-US" b="0" i="0" dirty="0">
                <a:solidFill>
                  <a:srgbClr val="0D0D0D"/>
                </a:solidFill>
                <a:effectLst/>
                <a:latin typeface="Söhne"/>
              </a:rPr>
              <a:t>Therefor, they be categorized into several key types, often presenting challenges in prion classification</a:t>
            </a:r>
          </a:p>
          <a:p>
            <a:pPr algn="l"/>
            <a:endParaRPr lang="en-US" b="0" i="0" dirty="0">
              <a:solidFill>
                <a:srgbClr val="0D0D0D"/>
              </a:solidFill>
              <a:effectLst/>
              <a:latin typeface="Söhne"/>
            </a:endParaRPr>
          </a:p>
          <a:p>
            <a:pPr algn="l"/>
            <a:r>
              <a:rPr lang="en-US" b="0" i="0" dirty="0">
                <a:solidFill>
                  <a:srgbClr val="0D0D0D"/>
                </a:solidFill>
                <a:effectLst/>
                <a:latin typeface="Söhne"/>
              </a:rPr>
              <a:t>For example, </a:t>
            </a:r>
            <a:r>
              <a:rPr lang="en-US" b="0" i="0" dirty="0">
                <a:solidFill>
                  <a:srgbClr val="212121"/>
                </a:solidFill>
                <a:effectLst/>
                <a:latin typeface="BlinkMacSystemFont"/>
              </a:rPr>
              <a:t>prion diseases are associated with </a:t>
            </a:r>
            <a:r>
              <a:rPr lang="en-US" b="0" i="0" dirty="0">
                <a:solidFill>
                  <a:srgbClr val="0D0D0D"/>
                </a:solidFill>
                <a:effectLst/>
                <a:latin typeface="Söhne"/>
              </a:rPr>
              <a:t>structural change </a:t>
            </a:r>
            <a:r>
              <a:rPr lang="en-US" b="0" i="0" dirty="0">
                <a:solidFill>
                  <a:srgbClr val="212121"/>
                </a:solidFill>
                <a:effectLst/>
                <a:latin typeface="BlinkMacSystemFont"/>
              </a:rPr>
              <a:t>into a misfolded pathogenic form, which resembles many properties of amyloid fibrils.</a:t>
            </a:r>
            <a:endParaRPr lang="en-US" b="0" i="0" dirty="0">
              <a:solidFill>
                <a:srgbClr val="212121"/>
              </a:solidFill>
              <a:effectLst/>
              <a:latin typeface="Cambria" panose="02040503050406030204" pitchFamily="18" charset="0"/>
            </a:endParaRPr>
          </a:p>
          <a:p>
            <a:pPr algn="l"/>
            <a:endParaRPr lang="en-US" b="0" i="0" dirty="0">
              <a:solidFill>
                <a:srgbClr val="0D0D0D"/>
              </a:solidFill>
              <a:effectLst/>
              <a:latin typeface="Söhne"/>
            </a:endParaRPr>
          </a:p>
          <a:p>
            <a:pPr algn="l"/>
            <a:r>
              <a:rPr lang="en-US" b="0" i="0" dirty="0">
                <a:solidFill>
                  <a:srgbClr val="0D0D0D"/>
                </a:solidFill>
                <a:effectLst/>
                <a:latin typeface="Söhne"/>
              </a:rPr>
              <a:t>Predicting which proteins might transform into prions is a challenge due to:</a:t>
            </a:r>
          </a:p>
          <a:p>
            <a:pPr marL="171450" indent="-171450" algn="l">
              <a:buFont typeface="Arial" panose="020B0604020202020204" pitchFamily="34" charset="0"/>
              <a:buChar char="•"/>
            </a:pPr>
            <a:r>
              <a:rPr lang="en-US" b="0" i="0" dirty="0">
                <a:solidFill>
                  <a:srgbClr val="0D0D0D"/>
                </a:solidFill>
                <a:effectLst/>
                <a:latin typeface="Söhne"/>
              </a:rPr>
              <a:t> the complex nature of protein folding</a:t>
            </a:r>
          </a:p>
          <a:p>
            <a:pPr marL="171450" indent="-171450" algn="l">
              <a:buFont typeface="Arial" panose="020B0604020202020204" pitchFamily="34" charset="0"/>
              <a:buChar char="•"/>
            </a:pPr>
            <a:r>
              <a:rPr lang="en-US" b="0" i="0" dirty="0">
                <a:solidFill>
                  <a:srgbClr val="0D0D0D"/>
                </a:solidFill>
                <a:effectLst/>
                <a:latin typeface="Söhne"/>
              </a:rPr>
              <a:t>the absence of conserved sequence motifs</a:t>
            </a:r>
          </a:p>
          <a:p>
            <a:pPr marL="171450" indent="-171450" algn="l">
              <a:buFont typeface="Arial" panose="020B0604020202020204" pitchFamily="34" charset="0"/>
              <a:buChar char="•"/>
            </a:pPr>
            <a:r>
              <a:rPr lang="en-US" b="0" i="0" dirty="0">
                <a:solidFill>
                  <a:srgbClr val="0D0D0D"/>
                </a:solidFill>
                <a:effectLst/>
                <a:latin typeface="Söhne"/>
              </a:rPr>
              <a:t>and the context-dependent nature of prion formation. </a:t>
            </a:r>
          </a:p>
          <a:p>
            <a:pPr algn="l"/>
            <a:endParaRPr lang="en-US" b="0" i="0" dirty="0">
              <a:solidFill>
                <a:srgbClr val="0D0D0D"/>
              </a:solidFill>
              <a:effectLst/>
              <a:latin typeface="Söhne"/>
            </a:endParaRPr>
          </a:p>
          <a:p>
            <a:pPr algn="l"/>
            <a:r>
              <a:rPr lang="en-US" b="0" i="0" dirty="0">
                <a:solidFill>
                  <a:srgbClr val="0D0D0D"/>
                </a:solidFill>
                <a:effectLst/>
                <a:latin typeface="Söhne"/>
              </a:rPr>
              <a:t>Therefore, Prion classification is a continually evolving field and needs a deep understanding and experimental investigation.</a:t>
            </a:r>
          </a:p>
        </p:txBody>
      </p:sp>
      <p:sp>
        <p:nvSpPr>
          <p:cNvPr id="4" name="מציין מיקום של מספר שקופית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4</a:t>
            </a:fld>
            <a:endParaRPr lang="en-US"/>
          </a:p>
        </p:txBody>
      </p:sp>
    </p:spTree>
    <p:extLst>
      <p:ext uri="{BB962C8B-B14F-4D97-AF65-F5344CB8AC3E}">
        <p14:creationId xmlns:p14="http://schemas.microsoft.com/office/powerpoint/2010/main" val="65443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There are a few distinctive properties we focused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the main ones being that Prion Forming Proteins are rich in Asparagine (</a:t>
            </a:r>
            <a:r>
              <a:rPr lang="he-IL" b="0" i="0" dirty="0" err="1">
                <a:solidFill>
                  <a:srgbClr val="0D0D0D"/>
                </a:solidFill>
                <a:effectLst/>
                <a:latin typeface="Söhne"/>
              </a:rPr>
              <a:t>אספרגין</a:t>
            </a:r>
            <a:r>
              <a:rPr lang="en-US" b="0" i="0" dirty="0">
                <a:solidFill>
                  <a:srgbClr val="0D0D0D"/>
                </a:solidFill>
                <a:effectLst/>
                <a:latin typeface="Söhne"/>
              </a:rPr>
              <a:t>) and Glutamine (</a:t>
            </a:r>
            <a:r>
              <a:rPr lang="he-IL" b="0" i="0" dirty="0">
                <a:solidFill>
                  <a:srgbClr val="0D0D0D"/>
                </a:solidFill>
                <a:effectLst/>
                <a:latin typeface="Söhne"/>
              </a:rPr>
              <a:t>גלוטמין</a:t>
            </a:r>
            <a:r>
              <a:rPr lang="en-US" b="0" i="0" dirty="0">
                <a:solidFill>
                  <a:srgbClr val="0D0D0D"/>
                </a:solidFill>
                <a:effectLst/>
                <a:latin typeface="Söhne"/>
              </a:rPr>
              <a:t>) domains, that are assumed to be the reason for its structural conversion and transmission.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When prions are misfolded, the normal </a:t>
            </a:r>
            <a:r>
              <a:rPr lang="en-US" b="0" i="0" u="none" strike="noStrike" dirty="0">
                <a:solidFill>
                  <a:srgbClr val="3366CC"/>
                </a:solidFill>
                <a:effectLst/>
                <a:latin typeface="Arial" panose="020B0604020202020204" pitchFamily="34" charset="0"/>
                <a:hlinkClick r:id="rId3" tooltip="Alpha helix"/>
              </a:rPr>
              <a:t>alpha-helical</a:t>
            </a:r>
            <a:r>
              <a:rPr lang="en-US" b="0" i="0" dirty="0">
                <a:solidFill>
                  <a:srgbClr val="202122"/>
                </a:solidFill>
                <a:effectLst/>
                <a:latin typeface="Arial" panose="020B0604020202020204" pitchFamily="34" charset="0"/>
              </a:rPr>
              <a:t> structure is converted into a </a:t>
            </a:r>
            <a:r>
              <a:rPr lang="en-US" b="0" i="0" u="none" strike="noStrike" dirty="0">
                <a:solidFill>
                  <a:srgbClr val="3366CC"/>
                </a:solidFill>
                <a:effectLst/>
                <a:latin typeface="Arial" panose="020B0604020202020204" pitchFamily="34" charset="0"/>
                <a:hlinkClick r:id="rId4" tooltip="Beta sheet"/>
              </a:rPr>
              <a:t>beta sheet</a:t>
            </a:r>
            <a:r>
              <a:rPr lang="en-US" b="0" i="0" u="none" strike="noStrike"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dirty="0">
                <a:solidFill>
                  <a:srgbClr val="0D0D0D"/>
                </a:solidFill>
                <a:effectLst/>
                <a:latin typeface="Söhne"/>
              </a:rPr>
              <a:t>Q/N residues play a crucial role in forming and stabilizing this structure, due to their ability to form hydrogen bonds and adopt flexible conformations.</a:t>
            </a: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Prions are also known for their disordered composition, especially at the Q/N rich domains which are unstable.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p:txBody>
      </p:sp>
      <p:sp>
        <p:nvSpPr>
          <p:cNvPr id="4" name="מציין מיקום של מספר שקופית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5</a:t>
            </a:fld>
            <a:endParaRPr lang="en-US"/>
          </a:p>
        </p:txBody>
      </p:sp>
    </p:spTree>
    <p:extLst>
      <p:ext uri="{BB962C8B-B14F-4D97-AF65-F5344CB8AC3E}">
        <p14:creationId xmlns:p14="http://schemas.microsoft.com/office/powerpoint/2010/main" val="293364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We chose to base our model on these properties using convolutional neural networks (CNNs)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Our main goal was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D0D0D"/>
                </a:solidFill>
                <a:effectLst/>
                <a:latin typeface="Söhne"/>
              </a:rPr>
              <a:t> characterize prions using CNNs,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D0D0D"/>
                </a:solidFill>
                <a:effectLst/>
                <a:latin typeface="Söhne"/>
              </a:rPr>
              <a:t>distinguish prions from non-prions,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D0D0D"/>
                </a:solidFill>
                <a:effectLst/>
                <a:latin typeface="Söhne"/>
              </a:rPr>
              <a:t>compare negative datasets of disordered proteins against globular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D0D0D"/>
                </a:solidFill>
                <a:effectLst/>
                <a:latin typeface="Söhne"/>
              </a:rPr>
              <a:t>and identify new prion-forming proteins within the human genome.</a:t>
            </a:r>
          </a:p>
          <a:p>
            <a:pPr marL="0" indent="0">
              <a:buNone/>
            </a:pPr>
            <a:endParaRPr lang="en-US" b="0" i="0" dirty="0">
              <a:solidFill>
                <a:srgbClr val="0D0D0D"/>
              </a:solidFill>
              <a:effectLst/>
              <a:latin typeface="Söhne"/>
            </a:endParaRPr>
          </a:p>
          <a:p>
            <a:pPr marL="0" indent="0">
              <a:buNone/>
            </a:pPr>
            <a:endParaRPr lang="en-US" b="0" i="0" dirty="0">
              <a:solidFill>
                <a:srgbClr val="0D0D0D"/>
              </a:solidFill>
              <a:effectLst/>
              <a:latin typeface="Söhne"/>
            </a:endParaRPr>
          </a:p>
          <a:p>
            <a:pPr marL="0" indent="0">
              <a:buNone/>
            </a:pPr>
            <a:r>
              <a:rPr lang="en-US" b="0" i="0" dirty="0">
                <a:solidFill>
                  <a:srgbClr val="0D0D0D"/>
                </a:solidFill>
                <a:effectLst/>
                <a:latin typeface="Söhne"/>
              </a:rPr>
              <a:t>Now, let's go over the methods we used to meet our goals.</a:t>
            </a:r>
          </a:p>
          <a:p>
            <a:pPr marL="0" indent="0">
              <a:buNone/>
            </a:pPr>
            <a:endParaRPr lang="he-IL" dirty="0"/>
          </a:p>
        </p:txBody>
      </p:sp>
      <p:sp>
        <p:nvSpPr>
          <p:cNvPr id="4" name="מציין מיקום של מספר שקופית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6</a:t>
            </a:fld>
            <a:endParaRPr lang="en-US"/>
          </a:p>
        </p:txBody>
      </p:sp>
    </p:spTree>
    <p:extLst>
      <p:ext uri="{BB962C8B-B14F-4D97-AF65-F5344CB8AC3E}">
        <p14:creationId xmlns:p14="http://schemas.microsoft.com/office/powerpoint/2010/main" val="22711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pPr marL="0" indent="0">
              <a:buNone/>
            </a:pPr>
            <a:r>
              <a:rPr lang="en-US" sz="2000" dirty="0"/>
              <a:t>Our Pre </a:t>
            </a:r>
            <a:r>
              <a:rPr lang="en-US" sz="2000" dirty="0" err="1"/>
              <a:t>Proccesing</a:t>
            </a:r>
            <a:r>
              <a:rPr lang="en-US" sz="2000" dirty="0"/>
              <a:t> include taking out duplicates, random faulty data, and sequences smaller then 40 as they are intuitively disordered</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7</a:t>
            </a:fld>
            <a:endParaRPr lang="en-US"/>
          </a:p>
        </p:txBody>
      </p:sp>
    </p:spTree>
    <p:extLst>
      <p:ext uri="{BB962C8B-B14F-4D97-AF65-F5344CB8AC3E}">
        <p14:creationId xmlns:p14="http://schemas.microsoft.com/office/powerpoint/2010/main" val="272684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pPr marL="0" indent="0">
              <a:buNone/>
            </a:pPr>
            <a:r>
              <a:rPr lang="en-US" sz="2000" dirty="0"/>
              <a:t>In</a:t>
            </a:r>
            <a:r>
              <a:rPr lang="he-IL" sz="2000" dirty="0"/>
              <a:t> </a:t>
            </a:r>
            <a:r>
              <a:rPr lang="en-US" sz="2000" dirty="0"/>
              <a:t>order to overcome data leakage on our data we clustered our data with mmseq2 easy-cluster function that clusters data with 70% identity on these clusters we built a graph where each node is a sequence and the edges are built based on the clusters, then we used networkX connected components function </a:t>
            </a:r>
            <a:r>
              <a:rPr lang="en-US" sz="2000" dirty="0" err="1"/>
              <a:t>inorder</a:t>
            </a:r>
            <a:r>
              <a:rPr lang="en-US" sz="2000" dirty="0"/>
              <a:t> to group our </a:t>
            </a:r>
            <a:r>
              <a:rPr lang="en-US" sz="2000" dirty="0" err="1"/>
              <a:t>sequncess</a:t>
            </a:r>
            <a:r>
              <a:rPr lang="en-US" sz="2000" dirty="0"/>
              <a:t>.</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8</a:t>
            </a:fld>
            <a:endParaRPr lang="en-US"/>
          </a:p>
        </p:txBody>
      </p:sp>
    </p:spTree>
    <p:extLst>
      <p:ext uri="{BB962C8B-B14F-4D97-AF65-F5344CB8AC3E}">
        <p14:creationId xmlns:p14="http://schemas.microsoft.com/office/powerpoint/2010/main" val="3875536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73875" cy="3867150"/>
          </a:xfrm>
        </p:spPr>
      </p:sp>
      <p:sp>
        <p:nvSpPr>
          <p:cNvPr id="3" name="Notes Placeholder 2"/>
          <p:cNvSpPr>
            <a:spLocks noGrp="1"/>
          </p:cNvSpPr>
          <p:nvPr>
            <p:ph type="body" idx="1"/>
          </p:nvPr>
        </p:nvSpPr>
        <p:spPr/>
        <p:txBody>
          <a:bodyPr/>
          <a:lstStyle/>
          <a:p>
            <a:pPr marL="0" indent="0">
              <a:buNone/>
            </a:pPr>
            <a:r>
              <a:rPr lang="en-US" sz="3200" b="1" baseline="-25000" dirty="0">
                <a:latin typeface="Söhne"/>
              </a:rPr>
              <a:t>To conclude – We cleaned the data and grouped nodes that are 70% identical as the separation of the data will be by that.</a:t>
            </a:r>
            <a:br>
              <a:rPr lang="en-US" sz="3200" b="1" baseline="-25000" dirty="0">
                <a:latin typeface="Söhne"/>
              </a:rPr>
            </a:br>
            <a:r>
              <a:rPr lang="en-US" sz="3200" b="1" baseline="-25000" dirty="0">
                <a:latin typeface="Söhne"/>
              </a:rPr>
              <a:t>Thus we take out homology bias out.</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6869CC77-E5D1-479E-B7EF-8413B95748FC}" type="slidenum">
              <a:rPr lang="en-US" smtClean="0"/>
              <a:t>9</a:t>
            </a:fld>
            <a:endParaRPr lang="en-US"/>
          </a:p>
        </p:txBody>
      </p:sp>
    </p:spTree>
    <p:extLst>
      <p:ext uri="{BB962C8B-B14F-4D97-AF65-F5344CB8AC3E}">
        <p14:creationId xmlns:p14="http://schemas.microsoft.com/office/powerpoint/2010/main" val="60340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593D-134A-9BFA-1C32-3BFE5125C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5F00A53-2AFB-B011-2DD1-3E86150E44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F755F666-3242-ED0D-69F0-F30D3E4402BB}"/>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0523D53F-16C9-EC30-FCC9-9440E00E380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DCA9AEF-831D-3365-53EF-025F4A7EB754}"/>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422101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FBDC-DED5-E734-C2E7-42D25173F97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365296F-B38D-327A-6DA0-4EEDCD79AF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51165B5-76A4-7F3A-ABC5-03D257999C05}"/>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5162FDA9-D188-B6CC-BBED-0C3FB09F30B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99ABBBF-B2D9-10C6-D587-B5DF1116B395}"/>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480868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01D7F9-EC38-2886-3D8F-8B1F89F1B5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1FFC624-13F7-EEF5-A396-337767D4A3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88BCB33-C8C6-A430-A7D0-4DF1890F69F2}"/>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EBAA22A2-C25D-D521-3F88-48101454543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4BCA2AD-A8DF-049B-B9F5-0F3623866984}"/>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273516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592C-379E-5197-C836-1B466D1D2E0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C5997A3-6F13-AC8F-B84B-005A14D87B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E22ADAD-7B74-D5D3-C3EF-BB43C8C3D623}"/>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EF219529-8953-0514-7698-064D02B6A5C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800E5FC-E080-4543-3D0F-7524C33259F4}"/>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338755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AFE7-F318-0480-C153-A65442602D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3EC5D60E-EA84-5669-96EA-886CFEB0F3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584B2-8BD4-1BD6-9B34-CE98D158FE7F}"/>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0E91A403-32A3-7569-1AEB-57063490AA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90F3557-0B54-C756-B67F-DC33CD05FA51}"/>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243830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0CBF-4E72-2FBF-053A-E05421C65CA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846151F-3975-4EDC-FB91-98D220C66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FCDCB93A-09B6-D2B6-051F-D41F97F6D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0839F15-2915-14E0-5872-3C8FEF30F3E2}"/>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6" name="Footer Placeholder 5">
            <a:extLst>
              <a:ext uri="{FF2B5EF4-FFF2-40B4-BE49-F238E27FC236}">
                <a16:creationId xmlns:a16="http://schemas.microsoft.com/office/drawing/2014/main" id="{A7176E03-B844-0477-9F57-AB85020A2FF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1F1A628-3C57-24FF-0621-B5AF9C4AD91D}"/>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503507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4F2D-C900-E517-323D-9F496A25BF2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CA5E22B-EC0F-7735-C7AF-A8D441BA1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E31556-1893-8956-F738-26C95AAAA2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AABEF270-2EE3-D933-775E-7F076D15F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2D9F1-D017-E5FE-48E4-AAB9EE61B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C95F74C-75FE-3469-3FD2-F81308571777}"/>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8" name="Footer Placeholder 7">
            <a:extLst>
              <a:ext uri="{FF2B5EF4-FFF2-40B4-BE49-F238E27FC236}">
                <a16:creationId xmlns:a16="http://schemas.microsoft.com/office/drawing/2014/main" id="{37654FCE-5CEF-DC22-4D3F-F33611640404}"/>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63E3988-B54B-1887-5201-F6E305E27226}"/>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204479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8B3D-351A-564B-3DFB-DC548606114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73CD4036-B107-9A01-D373-B32C9117ACBF}"/>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4" name="Footer Placeholder 3">
            <a:extLst>
              <a:ext uri="{FF2B5EF4-FFF2-40B4-BE49-F238E27FC236}">
                <a16:creationId xmlns:a16="http://schemas.microsoft.com/office/drawing/2014/main" id="{7506FEB6-AB2A-8052-4A9D-6B5C15FF27E8}"/>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0C6B8A00-3D9D-404C-6C3A-6072F86F2EB6}"/>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127170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A3045F-F78B-BE91-6C17-C69783C540DB}"/>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3" name="Footer Placeholder 2">
            <a:extLst>
              <a:ext uri="{FF2B5EF4-FFF2-40B4-BE49-F238E27FC236}">
                <a16:creationId xmlns:a16="http://schemas.microsoft.com/office/drawing/2014/main" id="{839727AF-0B96-5881-2540-75E35C7E3CB4}"/>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30523D9-D3DE-1B16-7D65-AA32DB1C3876}"/>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254847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BCC1-E7DD-07F6-F0E7-0B6B0D8B95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F139B03D-3617-3EE8-BC3C-8CD4E8B953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489A45A-2724-2D2E-BAFB-D00CAEDA9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D3D73-44C5-DA24-0637-11F7B7E5A86D}"/>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6" name="Footer Placeholder 5">
            <a:extLst>
              <a:ext uri="{FF2B5EF4-FFF2-40B4-BE49-F238E27FC236}">
                <a16:creationId xmlns:a16="http://schemas.microsoft.com/office/drawing/2014/main" id="{A6D28C64-9F0E-F700-A547-26FF9AF7F55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EC58D2B-CACC-CA16-26C6-9F1204154A3E}"/>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23276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CC32-BE5F-37FA-B3A9-F0E5C6B7E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9219CEA-5A29-2909-E76A-CD5114D0B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9372FA52-F6F0-A381-0924-7E8DE82DB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28322-10B7-A54D-0847-C2FF0D8A72A0}"/>
              </a:ext>
            </a:extLst>
          </p:cNvPr>
          <p:cNvSpPr>
            <a:spLocks noGrp="1"/>
          </p:cNvSpPr>
          <p:nvPr>
            <p:ph type="dt" sz="half" idx="10"/>
          </p:nvPr>
        </p:nvSpPr>
        <p:spPr/>
        <p:txBody>
          <a:bodyPr/>
          <a:lstStyle/>
          <a:p>
            <a:fld id="{B032C846-4A3B-4B62-A119-489CB11B86C9}" type="datetimeFigureOut">
              <a:rPr lang="en-IL" smtClean="0"/>
              <a:t>03/11/2024</a:t>
            </a:fld>
            <a:endParaRPr lang="en-IL"/>
          </a:p>
        </p:txBody>
      </p:sp>
      <p:sp>
        <p:nvSpPr>
          <p:cNvPr id="6" name="Footer Placeholder 5">
            <a:extLst>
              <a:ext uri="{FF2B5EF4-FFF2-40B4-BE49-F238E27FC236}">
                <a16:creationId xmlns:a16="http://schemas.microsoft.com/office/drawing/2014/main" id="{0AB6E9D3-D7D0-B7F4-F084-3CD0A63FC49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75DA498-6DC2-89D3-E8F4-9567DB667B8B}"/>
              </a:ext>
            </a:extLst>
          </p:cNvPr>
          <p:cNvSpPr>
            <a:spLocks noGrp="1"/>
          </p:cNvSpPr>
          <p:nvPr>
            <p:ph type="sldNum" sz="quarter" idx="12"/>
          </p:nvPr>
        </p:nvSpPr>
        <p:spPr/>
        <p:txBody>
          <a:bodyPr/>
          <a:lstStyle/>
          <a:p>
            <a:fld id="{8BD71F23-A949-436D-9F86-130219994DA0}" type="slidenum">
              <a:rPr lang="en-IL" smtClean="0"/>
              <a:t>‹#›</a:t>
            </a:fld>
            <a:endParaRPr lang="en-IL"/>
          </a:p>
        </p:txBody>
      </p:sp>
    </p:spTree>
    <p:extLst>
      <p:ext uri="{BB962C8B-B14F-4D97-AF65-F5344CB8AC3E}">
        <p14:creationId xmlns:p14="http://schemas.microsoft.com/office/powerpoint/2010/main" val="36487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5B09FD-358C-DCAE-26C8-55B01A904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D8D27EF-07AD-2373-2D4C-D500348ED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7BB44B8-2796-CD83-974A-5B6E9CB521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32C846-4A3B-4B62-A119-489CB11B86C9}" type="datetimeFigureOut">
              <a:rPr lang="en-IL" smtClean="0"/>
              <a:t>03/11/2024</a:t>
            </a:fld>
            <a:endParaRPr lang="en-IL"/>
          </a:p>
        </p:txBody>
      </p:sp>
      <p:sp>
        <p:nvSpPr>
          <p:cNvPr id="5" name="Footer Placeholder 4">
            <a:extLst>
              <a:ext uri="{FF2B5EF4-FFF2-40B4-BE49-F238E27FC236}">
                <a16:creationId xmlns:a16="http://schemas.microsoft.com/office/drawing/2014/main" id="{629793EE-4C03-F7F5-AB35-93CFEA519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F3C20111-F55E-C783-AF30-D08E677FAC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D71F23-A949-436D-9F86-130219994DA0}" type="slidenum">
              <a:rPr lang="en-IL" smtClean="0"/>
              <a:t>‹#›</a:t>
            </a:fld>
            <a:endParaRPr lang="en-IL"/>
          </a:p>
        </p:txBody>
      </p:sp>
    </p:spTree>
    <p:extLst>
      <p:ext uri="{BB962C8B-B14F-4D97-AF65-F5344CB8AC3E}">
        <p14:creationId xmlns:p14="http://schemas.microsoft.com/office/powerpoint/2010/main" val="3061733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els.com/featured/1-human-prion-protein-molecular-model-laguna-design.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urepng.com/photo/11651/people-anonymous-mas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educba.com/average-formul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pgaleone.eu/deep-learning/regularization/2017/01/10/anaysis-of-dropou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putersciencewiki.org/index.php/Max-pooling_/_Pool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freesion.com/article/73701316398/" TargetMode="External"/><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n.wikipedia.org/wiki/Adam_Sandler" TargetMode="External"/><Relationship Id="rId5" Type="http://schemas.openxmlformats.org/officeDocument/2006/relationships/image" Target="../media/image17.jpg"/><Relationship Id="rId4" Type="http://schemas.openxmlformats.org/officeDocument/2006/relationships/hyperlink" Target="https://syntaxfix.com/question/1717/why-binary-crossentropy-and-categorical-crossentropy-give-different-performances-for-the-same-proble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febs.onlinelibrary.wiley.com/doi/full/10.1002/2211-5463.1321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371/journal.pone.0031785" TargetMode="External"/><Relationship Id="rId2" Type="http://schemas.openxmlformats.org/officeDocument/2006/relationships/hyperlink" Target="https://doi.org/10.1186/gb-2003-4-6-r40" TargetMode="External"/><Relationship Id="rId1" Type="http://schemas.openxmlformats.org/officeDocument/2006/relationships/slideLayout" Target="../slideLayouts/slideLayout2.xml"/><Relationship Id="rId6" Type="http://schemas.openxmlformats.org/officeDocument/2006/relationships/hyperlink" Target="https://github.com/jertubiana/PGM" TargetMode="External"/><Relationship Id="rId5" Type="http://schemas.openxmlformats.org/officeDocument/2006/relationships/hyperlink" Target="https://doi.org/10.1002/2211-5463.13213" TargetMode="External"/><Relationship Id="rId4" Type="http://schemas.openxmlformats.org/officeDocument/2006/relationships/hyperlink" Target="https://doi.org/10.4161/pri.2796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edium.com/analytics-vidhya/data-preprocessing-in-machine-learning-model-3af34d0f3ce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05FBFDA-C638-A346-FEC5-3461D781992B}"/>
              </a:ext>
            </a:extLst>
          </p:cNvPr>
          <p:cNvGrpSpPr/>
          <p:nvPr/>
        </p:nvGrpSpPr>
        <p:grpSpPr>
          <a:xfrm>
            <a:off x="269132" y="-108883"/>
            <a:ext cx="11922868" cy="6966883"/>
            <a:chOff x="269132" y="-108883"/>
            <a:chExt cx="11922868" cy="6966883"/>
          </a:xfrm>
          <a:blipFill>
            <a:blip r:embed="rId3">
              <a:extLst>
                <a:ext uri="{837473B0-CC2E-450A-ABE3-18F120FF3D39}">
                  <a1611:picAttrSrcUrl xmlns:a1611="http://schemas.microsoft.com/office/drawing/2016/11/main" r:id="rId4"/>
                </a:ext>
              </a:extLst>
            </a:blip>
            <a:stretch>
              <a:fillRect/>
            </a:stretch>
          </a:blipFill>
        </p:grpSpPr>
        <p:sp>
          <p:nvSpPr>
            <p:cNvPr id="4" name="Hexagon 3">
              <a:extLst>
                <a:ext uri="{FF2B5EF4-FFF2-40B4-BE49-F238E27FC236}">
                  <a16:creationId xmlns:a16="http://schemas.microsoft.com/office/drawing/2014/main" id="{7BA642ED-6634-09FB-0E11-C2B309933DFA}"/>
                </a:ext>
              </a:extLst>
            </p:cNvPr>
            <p:cNvSpPr/>
            <p:nvPr/>
          </p:nvSpPr>
          <p:spPr>
            <a:xfrm>
              <a:off x="7736732" y="49658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Hexagon 4">
              <a:extLst>
                <a:ext uri="{FF2B5EF4-FFF2-40B4-BE49-F238E27FC236}">
                  <a16:creationId xmlns:a16="http://schemas.microsoft.com/office/drawing/2014/main" id="{C82137E5-2285-18F7-323C-C7D62457BB75}"/>
                </a:ext>
              </a:extLst>
            </p:cNvPr>
            <p:cNvSpPr/>
            <p:nvPr/>
          </p:nvSpPr>
          <p:spPr>
            <a:xfrm>
              <a:off x="8803532" y="-9176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Hexagon 5">
              <a:extLst>
                <a:ext uri="{FF2B5EF4-FFF2-40B4-BE49-F238E27FC236}">
                  <a16:creationId xmlns:a16="http://schemas.microsoft.com/office/drawing/2014/main" id="{0551A733-2ABE-040F-A479-1A9F5D99AD92}"/>
                </a:ext>
              </a:extLst>
            </p:cNvPr>
            <p:cNvSpPr/>
            <p:nvPr/>
          </p:nvSpPr>
          <p:spPr>
            <a:xfrm>
              <a:off x="8803532" y="106549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Hexagon 6">
              <a:extLst>
                <a:ext uri="{FF2B5EF4-FFF2-40B4-BE49-F238E27FC236}">
                  <a16:creationId xmlns:a16="http://schemas.microsoft.com/office/drawing/2014/main" id="{218C5A99-A69C-26F3-CD14-840D715FCD13}"/>
                </a:ext>
              </a:extLst>
            </p:cNvPr>
            <p:cNvSpPr/>
            <p:nvPr/>
          </p:nvSpPr>
          <p:spPr>
            <a:xfrm>
              <a:off x="7736732" y="167538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Hexagon 7">
              <a:extLst>
                <a:ext uri="{FF2B5EF4-FFF2-40B4-BE49-F238E27FC236}">
                  <a16:creationId xmlns:a16="http://schemas.microsoft.com/office/drawing/2014/main" id="{27060E72-CFB0-DE37-87AB-17B5C6CF00FF}"/>
                </a:ext>
              </a:extLst>
            </p:cNvPr>
            <p:cNvSpPr/>
            <p:nvPr/>
          </p:nvSpPr>
          <p:spPr>
            <a:xfrm>
              <a:off x="8803532" y="22389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Hexagon 8">
              <a:extLst>
                <a:ext uri="{FF2B5EF4-FFF2-40B4-BE49-F238E27FC236}">
                  <a16:creationId xmlns:a16="http://schemas.microsoft.com/office/drawing/2014/main" id="{D9D5B213-8F28-394A-CA74-A1AF5596253B}"/>
                </a:ext>
              </a:extLst>
            </p:cNvPr>
            <p:cNvSpPr/>
            <p:nvPr/>
          </p:nvSpPr>
          <p:spPr>
            <a:xfrm>
              <a:off x="7736732" y="28479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Hexagon 9">
              <a:extLst>
                <a:ext uri="{FF2B5EF4-FFF2-40B4-BE49-F238E27FC236}">
                  <a16:creationId xmlns:a16="http://schemas.microsoft.com/office/drawing/2014/main" id="{256A2151-62E1-B294-F49F-9BA97DEF57C7}"/>
                </a:ext>
              </a:extLst>
            </p:cNvPr>
            <p:cNvSpPr/>
            <p:nvPr/>
          </p:nvSpPr>
          <p:spPr>
            <a:xfrm>
              <a:off x="8803532" y="341002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Hexagon 10">
              <a:extLst>
                <a:ext uri="{FF2B5EF4-FFF2-40B4-BE49-F238E27FC236}">
                  <a16:creationId xmlns:a16="http://schemas.microsoft.com/office/drawing/2014/main" id="{339C5378-1B97-176B-9DF8-A30AB7B5CC0F}"/>
                </a:ext>
              </a:extLst>
            </p:cNvPr>
            <p:cNvSpPr/>
            <p:nvPr/>
          </p:nvSpPr>
          <p:spPr>
            <a:xfrm>
              <a:off x="8803532" y="456820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Hexagon 11">
              <a:extLst>
                <a:ext uri="{FF2B5EF4-FFF2-40B4-BE49-F238E27FC236}">
                  <a16:creationId xmlns:a16="http://schemas.microsoft.com/office/drawing/2014/main" id="{FBEE07E2-8133-4D0D-A6D6-91607E1C906B}"/>
                </a:ext>
              </a:extLst>
            </p:cNvPr>
            <p:cNvSpPr/>
            <p:nvPr/>
          </p:nvSpPr>
          <p:spPr>
            <a:xfrm>
              <a:off x="7736732" y="400618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Hexagon 12">
              <a:extLst>
                <a:ext uri="{FF2B5EF4-FFF2-40B4-BE49-F238E27FC236}">
                  <a16:creationId xmlns:a16="http://schemas.microsoft.com/office/drawing/2014/main" id="{94009C05-453E-A5BE-2A3F-150317D79274}"/>
                </a:ext>
              </a:extLst>
            </p:cNvPr>
            <p:cNvSpPr/>
            <p:nvPr/>
          </p:nvSpPr>
          <p:spPr>
            <a:xfrm>
              <a:off x="9870332" y="4154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7" name="Hexagon 36">
              <a:extLst>
                <a:ext uri="{FF2B5EF4-FFF2-40B4-BE49-F238E27FC236}">
                  <a16:creationId xmlns:a16="http://schemas.microsoft.com/office/drawing/2014/main" id="{A92AFC0F-53B6-EAD8-AF4F-E0DEF6A896E8}"/>
                </a:ext>
              </a:extLst>
            </p:cNvPr>
            <p:cNvSpPr/>
            <p:nvPr/>
          </p:nvSpPr>
          <p:spPr>
            <a:xfrm>
              <a:off x="9870332" y="1607814"/>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8" name="Hexagon 37">
              <a:extLst>
                <a:ext uri="{FF2B5EF4-FFF2-40B4-BE49-F238E27FC236}">
                  <a16:creationId xmlns:a16="http://schemas.microsoft.com/office/drawing/2014/main" id="{F2064FF5-56B5-2017-58B0-75239C9E6192}"/>
                </a:ext>
              </a:extLst>
            </p:cNvPr>
            <p:cNvSpPr/>
            <p:nvPr/>
          </p:nvSpPr>
          <p:spPr>
            <a:xfrm>
              <a:off x="9870332" y="2781312"/>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9" name="Hexagon 38">
              <a:extLst>
                <a:ext uri="{FF2B5EF4-FFF2-40B4-BE49-F238E27FC236}">
                  <a16:creationId xmlns:a16="http://schemas.microsoft.com/office/drawing/2014/main" id="{3961971D-9682-FCD6-9CAC-6441553B2FC2}"/>
                </a:ext>
              </a:extLst>
            </p:cNvPr>
            <p:cNvSpPr/>
            <p:nvPr/>
          </p:nvSpPr>
          <p:spPr>
            <a:xfrm>
              <a:off x="9870332" y="395233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0" name="Hexagon 39">
              <a:extLst>
                <a:ext uri="{FF2B5EF4-FFF2-40B4-BE49-F238E27FC236}">
                  <a16:creationId xmlns:a16="http://schemas.microsoft.com/office/drawing/2014/main" id="{AE447F14-9445-E3D7-99C1-E83D959B1245}"/>
                </a:ext>
              </a:extLst>
            </p:cNvPr>
            <p:cNvSpPr/>
            <p:nvPr/>
          </p:nvSpPr>
          <p:spPr>
            <a:xfrm>
              <a:off x="9870332" y="514465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1" name="Hexagon 40">
              <a:extLst>
                <a:ext uri="{FF2B5EF4-FFF2-40B4-BE49-F238E27FC236}">
                  <a16:creationId xmlns:a16="http://schemas.microsoft.com/office/drawing/2014/main" id="{047DD417-2A2D-7370-5FBD-5F5CB40C5FA1}"/>
                </a:ext>
              </a:extLst>
            </p:cNvPr>
            <p:cNvSpPr/>
            <p:nvPr/>
          </p:nvSpPr>
          <p:spPr>
            <a:xfrm>
              <a:off x="4536332" y="456820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2" name="Hexagon 41">
              <a:extLst>
                <a:ext uri="{FF2B5EF4-FFF2-40B4-BE49-F238E27FC236}">
                  <a16:creationId xmlns:a16="http://schemas.microsoft.com/office/drawing/2014/main" id="{ED0D2D4E-C050-9BD7-519C-A0D308F1FD36}"/>
                </a:ext>
              </a:extLst>
            </p:cNvPr>
            <p:cNvSpPr/>
            <p:nvPr/>
          </p:nvSpPr>
          <p:spPr>
            <a:xfrm>
              <a:off x="6669932" y="341002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3" name="Hexagon 42">
              <a:extLst>
                <a:ext uri="{FF2B5EF4-FFF2-40B4-BE49-F238E27FC236}">
                  <a16:creationId xmlns:a16="http://schemas.microsoft.com/office/drawing/2014/main" id="{2CE853AE-1FCA-1EA1-063C-73EE7A2AABFA}"/>
                </a:ext>
              </a:extLst>
            </p:cNvPr>
            <p:cNvSpPr/>
            <p:nvPr/>
          </p:nvSpPr>
          <p:spPr>
            <a:xfrm>
              <a:off x="6669932" y="458104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Hexagon 43">
              <a:extLst>
                <a:ext uri="{FF2B5EF4-FFF2-40B4-BE49-F238E27FC236}">
                  <a16:creationId xmlns:a16="http://schemas.microsoft.com/office/drawing/2014/main" id="{DF83C56B-2F47-79A3-9E00-277E7317F385}"/>
                </a:ext>
              </a:extLst>
            </p:cNvPr>
            <p:cNvSpPr/>
            <p:nvPr/>
          </p:nvSpPr>
          <p:spPr>
            <a:xfrm>
              <a:off x="6669932" y="5773366"/>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5" name="Hexagon 44">
              <a:extLst>
                <a:ext uri="{FF2B5EF4-FFF2-40B4-BE49-F238E27FC236}">
                  <a16:creationId xmlns:a16="http://schemas.microsoft.com/office/drawing/2014/main" id="{F4758065-CCBF-219B-A421-4117B7A9F101}"/>
                </a:ext>
              </a:extLst>
            </p:cNvPr>
            <p:cNvSpPr/>
            <p:nvPr/>
          </p:nvSpPr>
          <p:spPr>
            <a:xfrm>
              <a:off x="7736732" y="5167896"/>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6" name="Hexagon 45">
              <a:extLst>
                <a:ext uri="{FF2B5EF4-FFF2-40B4-BE49-F238E27FC236}">
                  <a16:creationId xmlns:a16="http://schemas.microsoft.com/office/drawing/2014/main" id="{185D90D3-A843-5235-0890-0CFDCBEFE0F2}"/>
                </a:ext>
              </a:extLst>
            </p:cNvPr>
            <p:cNvSpPr/>
            <p:nvPr/>
          </p:nvSpPr>
          <p:spPr>
            <a:xfrm>
              <a:off x="8803532" y="573018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Hexagon 46">
              <a:extLst>
                <a:ext uri="{FF2B5EF4-FFF2-40B4-BE49-F238E27FC236}">
                  <a16:creationId xmlns:a16="http://schemas.microsoft.com/office/drawing/2014/main" id="{110889EC-2F05-E002-2EB1-5E2FB11E3B9B}"/>
                </a:ext>
              </a:extLst>
            </p:cNvPr>
            <p:cNvSpPr/>
            <p:nvPr/>
          </p:nvSpPr>
          <p:spPr>
            <a:xfrm>
              <a:off x="6669932" y="1082100"/>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Hexagon 47">
              <a:extLst>
                <a:ext uri="{FF2B5EF4-FFF2-40B4-BE49-F238E27FC236}">
                  <a16:creationId xmlns:a16="http://schemas.microsoft.com/office/drawing/2014/main" id="{3CB7E96E-9200-405D-009D-498119FA5878}"/>
                </a:ext>
              </a:extLst>
            </p:cNvPr>
            <p:cNvSpPr/>
            <p:nvPr/>
          </p:nvSpPr>
          <p:spPr>
            <a:xfrm>
              <a:off x="6669932" y="-108883"/>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0" name="Hexagon 49">
              <a:extLst>
                <a:ext uri="{FF2B5EF4-FFF2-40B4-BE49-F238E27FC236}">
                  <a16:creationId xmlns:a16="http://schemas.microsoft.com/office/drawing/2014/main" id="{CE994125-4676-F4B7-C4BE-1B16A93387B9}"/>
                </a:ext>
              </a:extLst>
            </p:cNvPr>
            <p:cNvSpPr/>
            <p:nvPr/>
          </p:nvSpPr>
          <p:spPr>
            <a:xfrm>
              <a:off x="10937132" y="101165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1" name="Hexagon 50">
              <a:extLst>
                <a:ext uri="{FF2B5EF4-FFF2-40B4-BE49-F238E27FC236}">
                  <a16:creationId xmlns:a16="http://schemas.microsoft.com/office/drawing/2014/main" id="{0DEEE2F0-9BB9-D9F6-E513-074E0E841F15}"/>
                </a:ext>
              </a:extLst>
            </p:cNvPr>
            <p:cNvSpPr/>
            <p:nvPr/>
          </p:nvSpPr>
          <p:spPr>
            <a:xfrm>
              <a:off x="10937132" y="2203974"/>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Hexagon 51">
              <a:extLst>
                <a:ext uri="{FF2B5EF4-FFF2-40B4-BE49-F238E27FC236}">
                  <a16:creationId xmlns:a16="http://schemas.microsoft.com/office/drawing/2014/main" id="{4745952C-1832-43CF-8E74-1130C676AEAB}"/>
                </a:ext>
              </a:extLst>
            </p:cNvPr>
            <p:cNvSpPr/>
            <p:nvPr/>
          </p:nvSpPr>
          <p:spPr>
            <a:xfrm>
              <a:off x="10937132" y="3377472"/>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Hexagon 52">
              <a:extLst>
                <a:ext uri="{FF2B5EF4-FFF2-40B4-BE49-F238E27FC236}">
                  <a16:creationId xmlns:a16="http://schemas.microsoft.com/office/drawing/2014/main" id="{9110654E-C555-560D-A778-7DF6B289287D}"/>
                </a:ext>
              </a:extLst>
            </p:cNvPr>
            <p:cNvSpPr/>
            <p:nvPr/>
          </p:nvSpPr>
          <p:spPr>
            <a:xfrm>
              <a:off x="10937132" y="454849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Hexagon 53">
              <a:extLst>
                <a:ext uri="{FF2B5EF4-FFF2-40B4-BE49-F238E27FC236}">
                  <a16:creationId xmlns:a16="http://schemas.microsoft.com/office/drawing/2014/main" id="{B79EF70E-288F-313D-9F08-73C982C4DEDE}"/>
                </a:ext>
              </a:extLst>
            </p:cNvPr>
            <p:cNvSpPr/>
            <p:nvPr/>
          </p:nvSpPr>
          <p:spPr>
            <a:xfrm>
              <a:off x="10937132" y="574081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Hexagon 55">
              <a:extLst>
                <a:ext uri="{FF2B5EF4-FFF2-40B4-BE49-F238E27FC236}">
                  <a16:creationId xmlns:a16="http://schemas.microsoft.com/office/drawing/2014/main" id="{7E89EC5B-620F-30FB-9C3A-A711F390EDB3}"/>
                </a:ext>
              </a:extLst>
            </p:cNvPr>
            <p:cNvSpPr/>
            <p:nvPr/>
          </p:nvSpPr>
          <p:spPr>
            <a:xfrm>
              <a:off x="3469532" y="5231049"/>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Hexagon 56">
              <a:extLst>
                <a:ext uri="{FF2B5EF4-FFF2-40B4-BE49-F238E27FC236}">
                  <a16:creationId xmlns:a16="http://schemas.microsoft.com/office/drawing/2014/main" id="{4BEA43CE-1011-FF6A-C0B4-D10D35F574BE}"/>
                </a:ext>
              </a:extLst>
            </p:cNvPr>
            <p:cNvSpPr/>
            <p:nvPr/>
          </p:nvSpPr>
          <p:spPr>
            <a:xfrm>
              <a:off x="5603132" y="518787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Hexagon 57">
              <a:extLst>
                <a:ext uri="{FF2B5EF4-FFF2-40B4-BE49-F238E27FC236}">
                  <a16:creationId xmlns:a16="http://schemas.microsoft.com/office/drawing/2014/main" id="{FCE2DA7F-F245-6ADE-A4A4-B377FA08E801}"/>
                </a:ext>
              </a:extLst>
            </p:cNvPr>
            <p:cNvSpPr/>
            <p:nvPr/>
          </p:nvSpPr>
          <p:spPr>
            <a:xfrm>
              <a:off x="269132" y="469562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Hexagon 58">
              <a:extLst>
                <a:ext uri="{FF2B5EF4-FFF2-40B4-BE49-F238E27FC236}">
                  <a16:creationId xmlns:a16="http://schemas.microsoft.com/office/drawing/2014/main" id="{8CFE5639-F136-8DB0-87DD-E8D9880BDE98}"/>
                </a:ext>
              </a:extLst>
            </p:cNvPr>
            <p:cNvSpPr/>
            <p:nvPr/>
          </p:nvSpPr>
          <p:spPr>
            <a:xfrm>
              <a:off x="2402732" y="4652450"/>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65" name="TextBox 64">
            <a:extLst>
              <a:ext uri="{FF2B5EF4-FFF2-40B4-BE49-F238E27FC236}">
                <a16:creationId xmlns:a16="http://schemas.microsoft.com/office/drawing/2014/main" id="{9BC6F68F-61E3-E3D7-2CAD-0C9D28A24486}"/>
              </a:ext>
            </a:extLst>
          </p:cNvPr>
          <p:cNvSpPr txBox="1"/>
          <p:nvPr/>
        </p:nvSpPr>
        <p:spPr>
          <a:xfrm>
            <a:off x="758757" y="311285"/>
            <a:ext cx="5865779" cy="1938992"/>
          </a:xfrm>
          <a:prstGeom prst="rect">
            <a:avLst/>
          </a:prstGeom>
          <a:noFill/>
        </p:spPr>
        <p:txBody>
          <a:bodyPr wrap="square" rtlCol="0">
            <a:spAutoFit/>
          </a:bodyPr>
          <a:lstStyle/>
          <a:p>
            <a:r>
              <a:rPr lang="en-US" sz="12000" dirty="0" err="1">
                <a:latin typeface="Aharoni" panose="02010803020104030203" pitchFamily="2" charset="-79"/>
                <a:cs typeface="Aharoni" panose="02010803020104030203" pitchFamily="2" charset="-79"/>
              </a:rPr>
              <a:t>PrionX</a:t>
            </a:r>
            <a:endParaRPr lang="en-US" sz="12000" dirty="0">
              <a:latin typeface="Aharoni" panose="02010803020104030203" pitchFamily="2" charset="-79"/>
              <a:cs typeface="Aharoni" panose="02010803020104030203" pitchFamily="2" charset="-79"/>
            </a:endParaRPr>
          </a:p>
        </p:txBody>
      </p:sp>
      <p:sp>
        <p:nvSpPr>
          <p:cNvPr id="66" name="TextBox 65">
            <a:extLst>
              <a:ext uri="{FF2B5EF4-FFF2-40B4-BE49-F238E27FC236}">
                <a16:creationId xmlns:a16="http://schemas.microsoft.com/office/drawing/2014/main" id="{56FAABFB-FD84-C788-D0F0-7C360EC94E80}"/>
              </a:ext>
            </a:extLst>
          </p:cNvPr>
          <p:cNvSpPr txBox="1"/>
          <p:nvPr/>
        </p:nvSpPr>
        <p:spPr>
          <a:xfrm>
            <a:off x="885217" y="2101174"/>
            <a:ext cx="4717915" cy="1246495"/>
          </a:xfrm>
          <a:prstGeom prst="rect">
            <a:avLst/>
          </a:prstGeom>
          <a:noFill/>
        </p:spPr>
        <p:txBody>
          <a:bodyPr wrap="square" rtlCol="0">
            <a:spAutoFit/>
          </a:bodyPr>
          <a:lstStyle/>
          <a:p>
            <a:r>
              <a:rPr lang="en-US" sz="2500" b="0" i="0" dirty="0">
                <a:solidFill>
                  <a:srgbClr val="0D0D0D"/>
                </a:solidFill>
                <a:effectLst/>
                <a:latin typeface="Söhne"/>
              </a:rPr>
              <a:t>Unveiling the Mysteries of Prions: A Journey through Prion Protein Patterns</a:t>
            </a:r>
            <a:endParaRPr lang="en-IL" sz="2500" dirty="0"/>
          </a:p>
        </p:txBody>
      </p:sp>
      <p:sp>
        <p:nvSpPr>
          <p:cNvPr id="2" name="תיבת טקסט 1">
            <a:extLst>
              <a:ext uri="{FF2B5EF4-FFF2-40B4-BE49-F238E27FC236}">
                <a16:creationId xmlns:a16="http://schemas.microsoft.com/office/drawing/2014/main" id="{F9D879B9-8141-9796-0BE4-BFD502A6C5C7}"/>
              </a:ext>
            </a:extLst>
          </p:cNvPr>
          <p:cNvSpPr txBox="1"/>
          <p:nvPr/>
        </p:nvSpPr>
        <p:spPr>
          <a:xfrm>
            <a:off x="1303" y="6408579"/>
            <a:ext cx="6775512" cy="369332"/>
          </a:xfrm>
          <a:prstGeom prst="rect">
            <a:avLst/>
          </a:prstGeom>
          <a:noFill/>
        </p:spPr>
        <p:txBody>
          <a:bodyPr wrap="square" rtlCol="1">
            <a:spAutoFit/>
          </a:bodyPr>
          <a:lstStyle/>
          <a:p>
            <a:r>
              <a:rPr lang="en-US" dirty="0" err="1"/>
              <a:t>Almog</a:t>
            </a:r>
            <a:r>
              <a:rPr lang="en-US" dirty="0"/>
              <a:t> </a:t>
            </a:r>
            <a:r>
              <a:rPr lang="en-US" dirty="0" err="1"/>
              <a:t>Boaron</a:t>
            </a:r>
            <a:r>
              <a:rPr lang="en-US" dirty="0"/>
              <a:t>, Shani Daniel , Maggi Plutov, </a:t>
            </a:r>
            <a:r>
              <a:rPr lang="en-US" dirty="0" err="1"/>
              <a:t>Eyal</a:t>
            </a:r>
            <a:r>
              <a:rPr lang="en-US" dirty="0"/>
              <a:t> </a:t>
            </a:r>
            <a:r>
              <a:rPr lang="en-US" dirty="0" err="1"/>
              <a:t>Blyachman</a:t>
            </a:r>
            <a:endParaRPr lang="he-IL" dirty="0"/>
          </a:p>
        </p:txBody>
      </p:sp>
    </p:spTree>
    <p:extLst>
      <p:ext uri="{BB962C8B-B14F-4D97-AF65-F5344CB8AC3E}">
        <p14:creationId xmlns:p14="http://schemas.microsoft.com/office/powerpoint/2010/main" val="185740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800613"/>
            <a:ext cx="8062688" cy="1048502"/>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r>
              <a:rPr lang="en-US" sz="1400" dirty="0"/>
              <a:t>Basic model</a:t>
            </a:r>
          </a:p>
          <a:p>
            <a:pPr lvl="1"/>
            <a:r>
              <a:rPr lang="en-US" sz="1400" dirty="0"/>
              <a:t>Similar to logistic regression</a:t>
            </a:r>
          </a:p>
          <a:p>
            <a:pPr lvl="1"/>
            <a:r>
              <a:rPr lang="en-US" sz="1400" dirty="0"/>
              <a:t>No convolution layer</a:t>
            </a:r>
          </a:p>
          <a:p>
            <a:pPr lvl="2"/>
            <a:r>
              <a:rPr lang="en-US" sz="1400" dirty="0"/>
              <a:t>Step 1 – sequential() model</a:t>
            </a:r>
          </a:p>
          <a:p>
            <a:pPr lvl="2"/>
            <a:r>
              <a:rPr lang="en-US" sz="1400" dirty="0"/>
              <a:t>Step 2 – adding masking layer for variable length sequences</a:t>
            </a:r>
          </a:p>
          <a:p>
            <a:pPr lvl="2"/>
            <a:r>
              <a:rPr lang="en-US" sz="1400" dirty="0"/>
              <a:t>Step 3 – average pooling (1D) with window size 30. </a:t>
            </a:r>
            <a:r>
              <a:rPr lang="en-US" sz="1400" b="0" i="0" dirty="0">
                <a:effectLst/>
                <a:latin typeface="Arial" panose="020B0604020202020204" pitchFamily="34" charset="0"/>
              </a:rPr>
              <a:t>calculate the frequency of each amino acid in this window.</a:t>
            </a:r>
            <a:endParaRPr lang="en-US" sz="1400" dirty="0"/>
          </a:p>
          <a:p>
            <a:pPr lvl="2"/>
            <a:r>
              <a:rPr lang="en-US" sz="1400" dirty="0"/>
              <a:t>Step 4 – dense() layer with activation function ‘sigmoid’ . </a:t>
            </a:r>
            <a:r>
              <a:rPr lang="en-US" sz="1400" b="0" i="0" dirty="0">
                <a:effectLst/>
                <a:latin typeface="Arial" panose="020B0604020202020204" pitchFamily="34" charset="0"/>
              </a:rPr>
              <a:t>calculate a probability score for each window</a:t>
            </a:r>
            <a:endParaRPr lang="en-US" sz="1400" dirty="0"/>
          </a:p>
          <a:p>
            <a:pPr lvl="2"/>
            <a:r>
              <a:rPr lang="en-US" sz="1400" dirty="0"/>
              <a:t>Step 5 – max pooling (1D) .</a:t>
            </a:r>
            <a:r>
              <a:rPr lang="en-US" sz="1400" b="0" i="0" dirty="0">
                <a:effectLst/>
                <a:latin typeface="Arial" panose="020B0604020202020204" pitchFamily="34" charset="0"/>
              </a:rPr>
              <a:t> take the maximum of the scores across all windows.</a:t>
            </a:r>
            <a:endParaRPr lang="en-US" sz="1400" dirty="0"/>
          </a:p>
          <a:p>
            <a:pPr lvl="1"/>
            <a:endParaRPr lang="en-US" sz="1400" dirty="0"/>
          </a:p>
          <a:p>
            <a:endParaRPr lang="en-US" sz="1400" dirty="0"/>
          </a:p>
        </p:txBody>
      </p:sp>
      <p:pic>
        <p:nvPicPr>
          <p:cNvPr id="5" name="Graphic 4">
            <a:extLst>
              <a:ext uri="{FF2B5EF4-FFF2-40B4-BE49-F238E27FC236}">
                <a16:creationId xmlns:a16="http://schemas.microsoft.com/office/drawing/2014/main" id="{4F9221B8-4D5A-B14A-0C52-7161812C8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9372" y="1324864"/>
            <a:ext cx="13640034" cy="6471910"/>
          </a:xfrm>
          <a:prstGeom prst="rect">
            <a:avLst/>
          </a:prstGeom>
        </p:spPr>
      </p:pic>
    </p:spTree>
    <p:extLst>
      <p:ext uri="{BB962C8B-B14F-4D97-AF65-F5344CB8AC3E}">
        <p14:creationId xmlns:p14="http://schemas.microsoft.com/office/powerpoint/2010/main" val="349037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797507"/>
            <a:ext cx="7844324" cy="1084178"/>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pPr marL="0" indent="0">
              <a:buNone/>
            </a:pPr>
            <a:r>
              <a:rPr lang="en-US" sz="2000" b="1" i="0" dirty="0">
                <a:effectLst/>
                <a:latin typeface="Söhne"/>
              </a:rPr>
              <a:t>Masking Layer</a:t>
            </a:r>
            <a:r>
              <a:rPr lang="en-US" sz="2000" b="0" i="0" dirty="0">
                <a:effectLst/>
                <a:latin typeface="Söhne"/>
              </a:rPr>
              <a:t>:</a:t>
            </a:r>
          </a:p>
          <a:p>
            <a:pPr marL="742950" lvl="1" indent="-285750">
              <a:buFont typeface="+mj-lt"/>
              <a:buAutoNum type="arabicPeriod"/>
            </a:pPr>
            <a:r>
              <a:rPr lang="en-US" sz="2000" b="0" i="0" dirty="0">
                <a:effectLst/>
                <a:latin typeface="Söhne"/>
              </a:rPr>
              <a:t>The Masking layer is used to handle variable-length sequences, which is common in sequence data like proteins.</a:t>
            </a:r>
          </a:p>
          <a:p>
            <a:pPr marL="742950" lvl="1" indent="-285750">
              <a:buFont typeface="+mj-lt"/>
              <a:buAutoNum type="arabicPeriod"/>
            </a:pPr>
            <a:endParaRPr lang="he-IL" sz="2000" b="0" i="0" dirty="0">
              <a:effectLst/>
              <a:latin typeface="Söhne"/>
            </a:endParaRPr>
          </a:p>
          <a:p>
            <a:pPr marL="742950" lvl="1" indent="-285750">
              <a:buFont typeface="+mj-lt"/>
              <a:buAutoNum type="arabicPeriod"/>
            </a:pPr>
            <a:r>
              <a:rPr lang="en-US" sz="2000" b="0" i="0" dirty="0">
                <a:effectLst/>
                <a:latin typeface="Söhne"/>
              </a:rPr>
              <a:t>It specifies </a:t>
            </a:r>
            <a:r>
              <a:rPr lang="en-US" sz="2000" b="0" i="0" dirty="0" err="1">
                <a:effectLst/>
                <a:latin typeface="Söhne"/>
              </a:rPr>
              <a:t>mask_value</a:t>
            </a:r>
            <a:r>
              <a:rPr lang="en-US" sz="2000" b="0" i="0" dirty="0">
                <a:effectLst/>
                <a:latin typeface="Söhne"/>
              </a:rPr>
              <a:t>=0. to treat zeros as the mask. This means that any time step with a </a:t>
            </a:r>
            <a:r>
              <a:rPr lang="en-US" sz="2000" b="1" i="0" dirty="0">
                <a:effectLst/>
                <a:latin typeface="Söhne"/>
              </a:rPr>
              <a:t>value of 0 will be ignored during processing.</a:t>
            </a:r>
            <a:endParaRPr lang="en-US" sz="2000" dirty="0"/>
          </a:p>
          <a:p>
            <a:endParaRPr lang="en-US" sz="2000" dirty="0"/>
          </a:p>
        </p:txBody>
      </p:sp>
      <p:pic>
        <p:nvPicPr>
          <p:cNvPr id="5" name="Picture 4" descr="A white mask with pink cheeks&#10;&#10;Description automatically generated">
            <a:extLst>
              <a:ext uri="{FF2B5EF4-FFF2-40B4-BE49-F238E27FC236}">
                <a16:creationId xmlns:a16="http://schemas.microsoft.com/office/drawing/2014/main" id="{A077F2AA-A078-064C-7E33-0890BA137A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339596"/>
            <a:ext cx="4818888" cy="4818888"/>
          </a:xfrm>
          <a:prstGeom prst="rect">
            <a:avLst/>
          </a:prstGeom>
        </p:spPr>
      </p:pic>
    </p:spTree>
    <p:extLst>
      <p:ext uri="{BB962C8B-B14F-4D97-AF65-F5344CB8AC3E}">
        <p14:creationId xmlns:p14="http://schemas.microsoft.com/office/powerpoint/2010/main" val="127371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919689"/>
            <a:ext cx="7612312" cy="918426"/>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pic>
        <p:nvPicPr>
          <p:cNvPr id="5" name="Picture 4" descr="A diagram of numbers and graphs&#10;&#10;Description automatically generated with medium confidence">
            <a:extLst>
              <a:ext uri="{FF2B5EF4-FFF2-40B4-BE49-F238E27FC236}">
                <a16:creationId xmlns:a16="http://schemas.microsoft.com/office/drawing/2014/main" id="{FEF4FCB4-CFA7-ADCE-3065-0820277140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83048" y="2011680"/>
            <a:ext cx="7108952" cy="3643338"/>
          </a:xfrm>
          <a:prstGeom prst="rect">
            <a:avLst/>
          </a:prstGeom>
        </p:spPr>
      </p:pic>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pPr marL="0" indent="0">
              <a:buNone/>
            </a:pPr>
            <a:r>
              <a:rPr lang="en-US" sz="1700" b="1" i="0">
                <a:effectLst/>
                <a:latin typeface="Söhne"/>
              </a:rPr>
              <a:t>AveragePooling1D Layer</a:t>
            </a:r>
            <a:r>
              <a:rPr lang="en-US" sz="1700" b="0" i="0">
                <a:effectLst/>
                <a:latin typeface="Söhne"/>
              </a:rPr>
              <a:t>:</a:t>
            </a:r>
          </a:p>
          <a:p>
            <a:pPr marL="742950" lvl="1" indent="-285750">
              <a:buFont typeface="+mj-lt"/>
              <a:buAutoNum type="arabicPeriod"/>
            </a:pPr>
            <a:r>
              <a:rPr lang="en-US" sz="1700" b="0" i="0">
                <a:effectLst/>
                <a:latin typeface="Söhne"/>
              </a:rPr>
              <a:t>The AveragePooling1D layer applies average pooling along the time dimension (1D) of the input sequences.</a:t>
            </a:r>
          </a:p>
          <a:p>
            <a:pPr marL="742950" lvl="1" indent="-285750">
              <a:buFont typeface="+mj-lt"/>
              <a:buAutoNum type="arabicPeriod"/>
            </a:pPr>
            <a:endParaRPr lang="en-US" sz="1700" b="0" i="0">
              <a:effectLst/>
              <a:latin typeface="Söhne"/>
            </a:endParaRPr>
          </a:p>
          <a:p>
            <a:pPr marL="742950" lvl="1" indent="-285750">
              <a:buFont typeface="+mj-lt"/>
              <a:buAutoNum type="arabicPeriod"/>
            </a:pPr>
            <a:r>
              <a:rPr lang="en-US" sz="1700" b="0" i="0">
                <a:effectLst/>
                <a:latin typeface="Söhne"/>
              </a:rPr>
              <a:t>It specifies a pool_size of 30, meaning it pools adjacent 30 time steps together, thus calculating the average of appearance in each window </a:t>
            </a:r>
          </a:p>
          <a:p>
            <a:pPr marL="742950" lvl="1" indent="-285750">
              <a:buFont typeface="+mj-lt"/>
              <a:buAutoNum type="arabicPeriod"/>
            </a:pPr>
            <a:endParaRPr lang="en-US" sz="1700" b="0" i="0">
              <a:effectLst/>
              <a:latin typeface="Söhne"/>
            </a:endParaRPr>
          </a:p>
          <a:p>
            <a:pPr marL="742950" lvl="1" indent="-285750">
              <a:buFont typeface="+mj-lt"/>
              <a:buAutoNum type="arabicPeriod"/>
            </a:pPr>
            <a:r>
              <a:rPr lang="en-US" sz="1700" b="0" i="0">
                <a:effectLst/>
                <a:latin typeface="Söhne"/>
              </a:rPr>
              <a:t>The strides=1 parameter indicates that the pooling window moves one time step at a time.</a:t>
            </a:r>
          </a:p>
          <a:p>
            <a:endParaRPr lang="en-US" sz="1700"/>
          </a:p>
          <a:p>
            <a:endParaRPr lang="en-US" sz="1700"/>
          </a:p>
        </p:txBody>
      </p:sp>
    </p:spTree>
    <p:extLst>
      <p:ext uri="{BB962C8B-B14F-4D97-AF65-F5344CB8AC3E}">
        <p14:creationId xmlns:p14="http://schemas.microsoft.com/office/powerpoint/2010/main" val="84151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861489"/>
            <a:ext cx="6561434" cy="893109"/>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pPr marL="0" indent="0">
              <a:buNone/>
            </a:pPr>
            <a:r>
              <a:rPr lang="en-US" sz="1500" b="1" i="0" dirty="0">
                <a:effectLst/>
                <a:latin typeface="Söhne"/>
              </a:rPr>
              <a:t>Dense Layer</a:t>
            </a:r>
            <a:r>
              <a:rPr lang="en-US" sz="1500" b="0" i="0" dirty="0">
                <a:effectLst/>
                <a:latin typeface="Söhne"/>
              </a:rPr>
              <a:t>:</a:t>
            </a:r>
          </a:p>
          <a:p>
            <a:pPr marL="742950" lvl="1" indent="-285750">
              <a:buFont typeface="+mj-lt"/>
              <a:buAutoNum type="arabicPeriod"/>
            </a:pPr>
            <a:r>
              <a:rPr lang="en-US" sz="1500" b="0" i="0" dirty="0">
                <a:effectLst/>
                <a:latin typeface="Söhne"/>
              </a:rPr>
              <a:t>The Dense layer is a fully connected layer that maps the features extracted from the previous layers to a single output neuron.</a:t>
            </a:r>
          </a:p>
          <a:p>
            <a:pPr marL="742950" lvl="1" indent="-285750">
              <a:buFont typeface="+mj-lt"/>
              <a:buAutoNum type="arabicPeriod"/>
            </a:pPr>
            <a:endParaRPr lang="en-US" sz="1500" b="0" i="0" dirty="0">
              <a:effectLst/>
              <a:latin typeface="Söhne"/>
            </a:endParaRPr>
          </a:p>
          <a:p>
            <a:pPr marL="742950" lvl="1" indent="-285750">
              <a:buFont typeface="+mj-lt"/>
              <a:buAutoNum type="arabicPeriod"/>
            </a:pPr>
            <a:r>
              <a:rPr lang="en-US" sz="1500" b="0" i="0" dirty="0">
                <a:effectLst/>
                <a:latin typeface="Söhne"/>
              </a:rPr>
              <a:t>It consists of 1 neuron (since the output is binary) and uses a sigmoid activation function. The sigmoid activation function squashes the output between 0 and 1, which is suitable for binary classification tasks.</a:t>
            </a:r>
          </a:p>
          <a:p>
            <a:pPr marL="742950" lvl="1" indent="-285750">
              <a:buFont typeface="+mj-lt"/>
              <a:buAutoNum type="arabicPeriod"/>
            </a:pPr>
            <a:endParaRPr lang="en-US" sz="1500" b="0" i="0" dirty="0">
              <a:effectLst/>
              <a:latin typeface="Söhne"/>
            </a:endParaRPr>
          </a:p>
          <a:p>
            <a:pPr marL="742950" lvl="1" indent="-285750">
              <a:buFont typeface="+mj-lt"/>
              <a:buAutoNum type="arabicPeriod"/>
            </a:pPr>
            <a:r>
              <a:rPr lang="en-US" sz="1500" b="0" i="0" dirty="0">
                <a:effectLst/>
                <a:latin typeface="Söhne"/>
              </a:rPr>
              <a:t>The output value can be interpreted as the probability that the input protein sequence belongs to the "prion-forming proteins" class.</a:t>
            </a:r>
          </a:p>
          <a:p>
            <a:endParaRPr lang="en-US" sz="1500" dirty="0"/>
          </a:p>
        </p:txBody>
      </p:sp>
      <p:pic>
        <p:nvPicPr>
          <p:cNvPr id="9" name="Picture 8" descr="A diagram of a neural network&#10;&#10;Description automatically generated">
            <a:extLst>
              <a:ext uri="{FF2B5EF4-FFF2-40B4-BE49-F238E27FC236}">
                <a16:creationId xmlns:a16="http://schemas.microsoft.com/office/drawing/2014/main" id="{EE343DC1-4DD9-FE71-9717-03F9C821F05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3770"/>
          <a:stretch/>
        </p:blipFill>
        <p:spPr>
          <a:xfrm>
            <a:off x="6962648" y="861489"/>
            <a:ext cx="4924552" cy="5135022"/>
          </a:xfrm>
          <a:prstGeom prst="rect">
            <a:avLst/>
          </a:prstGeom>
        </p:spPr>
      </p:pic>
    </p:spTree>
    <p:extLst>
      <p:ext uri="{BB962C8B-B14F-4D97-AF65-F5344CB8AC3E}">
        <p14:creationId xmlns:p14="http://schemas.microsoft.com/office/powerpoint/2010/main" val="58627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805217"/>
            <a:ext cx="6520491" cy="1152417"/>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pPr marL="0" indent="0">
              <a:buNone/>
            </a:pPr>
            <a:r>
              <a:rPr lang="en-US" sz="1900" b="1" i="0" dirty="0">
                <a:effectLst/>
                <a:latin typeface="Söhne"/>
              </a:rPr>
              <a:t>GlobalMaxPooling1D Layer</a:t>
            </a:r>
            <a:r>
              <a:rPr lang="en-US" sz="1900" b="0" i="0" dirty="0">
                <a:effectLst/>
                <a:latin typeface="Söhne"/>
              </a:rPr>
              <a:t>:</a:t>
            </a:r>
          </a:p>
          <a:p>
            <a:pPr marL="742950" lvl="1" indent="-285750">
              <a:buFont typeface="+mj-lt"/>
              <a:buAutoNum type="arabicPeriod"/>
            </a:pPr>
            <a:endParaRPr lang="en-US" sz="1900" b="0" i="0" dirty="0">
              <a:effectLst/>
              <a:latin typeface="Söhne"/>
            </a:endParaRPr>
          </a:p>
          <a:p>
            <a:pPr marL="742950" lvl="1" indent="-285750">
              <a:buFont typeface="+mj-lt"/>
              <a:buAutoNum type="arabicPeriod"/>
            </a:pPr>
            <a:r>
              <a:rPr lang="en-US" sz="1900" b="0" i="0" dirty="0">
                <a:effectLst/>
                <a:latin typeface="Söhne"/>
              </a:rPr>
              <a:t>The GlobalMaxPooling1D layer applies max pooling along the amino acid dimension (1D) of the input sequences.</a:t>
            </a:r>
          </a:p>
          <a:p>
            <a:pPr marL="742950" lvl="1" indent="-285750">
              <a:buFont typeface="+mj-lt"/>
              <a:buAutoNum type="arabicPeriod"/>
            </a:pPr>
            <a:endParaRPr lang="en-US" sz="1900" b="0" i="0" dirty="0">
              <a:effectLst/>
              <a:latin typeface="Söhne"/>
            </a:endParaRPr>
          </a:p>
          <a:p>
            <a:pPr marL="742950" lvl="1" indent="-285750">
              <a:buFont typeface="+mj-lt"/>
              <a:buAutoNum type="arabicPeriod"/>
            </a:pPr>
            <a:r>
              <a:rPr lang="en-US" sz="1900" b="0" i="0" dirty="0">
                <a:effectLst/>
                <a:latin typeface="Söhne"/>
              </a:rPr>
              <a:t>It takes the maximum value for each feature dimension, resulting in a fixed-length vector regardless of input sequence length.</a:t>
            </a:r>
          </a:p>
          <a:p>
            <a:pPr marL="0" indent="0">
              <a:buNone/>
            </a:pPr>
            <a:endParaRPr lang="en-US" sz="1900" dirty="0"/>
          </a:p>
        </p:txBody>
      </p:sp>
      <p:pic>
        <p:nvPicPr>
          <p:cNvPr id="5" name="Picture 4" descr="A close-up of a grid">
            <a:extLst>
              <a:ext uri="{FF2B5EF4-FFF2-40B4-BE49-F238E27FC236}">
                <a16:creationId xmlns:a16="http://schemas.microsoft.com/office/drawing/2014/main" id="{A7C8258A-E4B1-06B7-CCF8-B3AAF8FE8AF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2289441"/>
            <a:ext cx="5458968" cy="2279118"/>
          </a:xfrm>
          <a:prstGeom prst="rect">
            <a:avLst/>
          </a:prstGeom>
        </p:spPr>
      </p:pic>
    </p:spTree>
    <p:extLst>
      <p:ext uri="{BB962C8B-B14F-4D97-AF65-F5344CB8AC3E}">
        <p14:creationId xmlns:p14="http://schemas.microsoft.com/office/powerpoint/2010/main" val="148343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12649" y="748944"/>
            <a:ext cx="6986015" cy="1008845"/>
          </a:xfrm>
        </p:spPr>
        <p:txBody>
          <a:bodyPr anchor="b">
            <a:normAutofit/>
          </a:bodyPr>
          <a:lstStyle/>
          <a:p>
            <a:r>
              <a:rPr lang="en-US" dirty="0">
                <a:latin typeface="Aharoni" panose="02010803020104030203" pitchFamily="2" charset="-79"/>
                <a:cs typeface="Aharoni" panose="02010803020104030203" pitchFamily="2" charset="-79"/>
              </a:rPr>
              <a:t>Methods – First Model</a:t>
            </a:r>
          </a:p>
        </p:txBody>
      </p:sp>
      <p:pic>
        <p:nvPicPr>
          <p:cNvPr id="8" name="Picture 7" descr="A black and white symbol&#10;&#10;Description automatically generated">
            <a:extLst>
              <a:ext uri="{FF2B5EF4-FFF2-40B4-BE49-F238E27FC236}">
                <a16:creationId xmlns:a16="http://schemas.microsoft.com/office/drawing/2014/main" id="{67FF346B-953B-E4BB-46ED-3DEDF1947A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56916" y="3477690"/>
            <a:ext cx="3532036" cy="971309"/>
          </a:xfrm>
          <a:prstGeom prst="rect">
            <a:avLst/>
          </a:prstGeom>
        </p:spPr>
      </p:pic>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12648" y="2504819"/>
            <a:ext cx="6986016" cy="3672144"/>
          </a:xfrm>
        </p:spPr>
        <p:txBody>
          <a:bodyPr>
            <a:normAutofit/>
          </a:bodyPr>
          <a:lstStyle/>
          <a:p>
            <a:pPr marL="0" indent="0">
              <a:buNone/>
            </a:pPr>
            <a:r>
              <a:rPr lang="en-US" sz="2200" b="1" dirty="0">
                <a:latin typeface="Söhne"/>
              </a:rPr>
              <a:t>Optimizer “Adam” </a:t>
            </a:r>
            <a:r>
              <a:rPr lang="en-US" sz="2200" dirty="0">
                <a:latin typeface="Söhne"/>
              </a:rPr>
              <a:t>with learning rate 0.001 in order to fine tune our model and converge more steadily into optimized weights.</a:t>
            </a:r>
          </a:p>
          <a:p>
            <a:pPr marL="0" indent="0">
              <a:buNone/>
            </a:pPr>
            <a:endParaRPr lang="en-US" sz="2200" dirty="0">
              <a:latin typeface="Söhne"/>
            </a:endParaRPr>
          </a:p>
          <a:p>
            <a:pPr marL="0" indent="0">
              <a:buNone/>
            </a:pPr>
            <a:r>
              <a:rPr lang="en-US" sz="2200" dirty="0">
                <a:latin typeface="Söhne"/>
              </a:rPr>
              <a:t>Compiling the model with</a:t>
            </a:r>
            <a:r>
              <a:rPr lang="en-US" sz="2200" b="1" dirty="0">
                <a:latin typeface="Söhne"/>
              </a:rPr>
              <a:t> loss function - </a:t>
            </a:r>
            <a:r>
              <a:rPr lang="en-US" sz="2200" b="1" dirty="0" err="1">
                <a:latin typeface="Söhne"/>
              </a:rPr>
              <a:t>binary_crossentropy</a:t>
            </a:r>
            <a:r>
              <a:rPr lang="en-US" sz="2200" b="1" dirty="0">
                <a:latin typeface="Söhne"/>
              </a:rPr>
              <a:t> </a:t>
            </a:r>
            <a:r>
              <a:rPr lang="en-US" sz="2200" dirty="0">
                <a:latin typeface="Söhne"/>
              </a:rPr>
              <a:t>– for binary (Prion\Not Prion) selection</a:t>
            </a:r>
          </a:p>
          <a:p>
            <a:pPr marL="0" indent="0">
              <a:buNone/>
            </a:pPr>
            <a:endParaRPr lang="en-US" sz="2200" dirty="0">
              <a:latin typeface="Söhne"/>
            </a:endParaRPr>
          </a:p>
          <a:p>
            <a:pPr marL="0" indent="0">
              <a:buNone/>
            </a:pPr>
            <a:r>
              <a:rPr lang="en-US" sz="2200" dirty="0">
                <a:latin typeface="Söhne"/>
              </a:rPr>
              <a:t>Using </a:t>
            </a:r>
            <a:r>
              <a:rPr lang="en-US" sz="2200" b="1" dirty="0">
                <a:latin typeface="Söhne"/>
              </a:rPr>
              <a:t>early stopping </a:t>
            </a:r>
            <a:r>
              <a:rPr lang="en-US" sz="2200" dirty="0">
                <a:latin typeface="Söhne"/>
              </a:rPr>
              <a:t>on high number of epochs in order to avoid overfitting of the data by monitoring the </a:t>
            </a:r>
            <a:r>
              <a:rPr lang="en-US" sz="2200" dirty="0" err="1">
                <a:latin typeface="Söhne"/>
              </a:rPr>
              <a:t>val_loss</a:t>
            </a:r>
            <a:r>
              <a:rPr lang="en-US" sz="2200" dirty="0">
                <a:latin typeface="Söhne"/>
              </a:rPr>
              <a:t> </a:t>
            </a:r>
          </a:p>
          <a:p>
            <a:pPr marL="0" indent="0">
              <a:buNone/>
            </a:pPr>
            <a:endParaRPr lang="en-US" sz="2200" dirty="0">
              <a:latin typeface="Söhne"/>
            </a:endParaRPr>
          </a:p>
          <a:p>
            <a:pPr marL="0" indent="0">
              <a:buNone/>
            </a:pPr>
            <a:endParaRPr lang="en-US" sz="2200" i="0" dirty="0">
              <a:effectLst/>
              <a:latin typeface="Söhne"/>
            </a:endParaRPr>
          </a:p>
          <a:p>
            <a:pPr marL="0" indent="0">
              <a:buNone/>
            </a:pPr>
            <a:endParaRPr lang="en-US" sz="2200" dirty="0"/>
          </a:p>
        </p:txBody>
      </p:sp>
      <p:pic>
        <p:nvPicPr>
          <p:cNvPr id="5" name="Picture 4" descr="A person in a suit and tie&#10;&#10;Description automatically generated">
            <a:extLst>
              <a:ext uri="{FF2B5EF4-FFF2-40B4-BE49-F238E27FC236}">
                <a16:creationId xmlns:a16="http://schemas.microsoft.com/office/drawing/2014/main" id="{5AC27E9D-5B28-C476-7D8D-E7F96FE3EF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74769" y="1253367"/>
            <a:ext cx="1375135" cy="1890220"/>
          </a:xfrm>
          <a:prstGeom prst="rect">
            <a:avLst/>
          </a:prstGeom>
        </p:spPr>
      </p:pic>
      <p:pic>
        <p:nvPicPr>
          <p:cNvPr id="11" name="Picture 10" descr="A diagram of a training set accuracy&#10;&#10;Description automatically generated">
            <a:extLst>
              <a:ext uri="{FF2B5EF4-FFF2-40B4-BE49-F238E27FC236}">
                <a16:creationId xmlns:a16="http://schemas.microsoft.com/office/drawing/2014/main" id="{C3FC159C-B9CF-0FB6-54F3-6326301E678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58643" y="4978111"/>
            <a:ext cx="3530309" cy="1879889"/>
          </a:xfrm>
          <a:prstGeom prst="rect">
            <a:avLst/>
          </a:prstGeom>
        </p:spPr>
      </p:pic>
    </p:spTree>
    <p:extLst>
      <p:ext uri="{BB962C8B-B14F-4D97-AF65-F5344CB8AC3E}">
        <p14:creationId xmlns:p14="http://schemas.microsoft.com/office/powerpoint/2010/main" val="4172828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43278" y="846161"/>
            <a:ext cx="8104937" cy="1015939"/>
          </a:xfrm>
        </p:spPr>
        <p:txBody>
          <a:bodyPr anchor="b">
            <a:noAutofit/>
          </a:bodyPr>
          <a:lstStyle/>
          <a:p>
            <a:r>
              <a:rPr lang="en-US" dirty="0">
                <a:latin typeface="Aharoni" panose="02010803020104030203" pitchFamily="2" charset="-79"/>
                <a:cs typeface="Aharoni" panose="02010803020104030203" pitchFamily="2" charset="-79"/>
              </a:rPr>
              <a:t>Methods – Advanced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fontScale="85000" lnSpcReduction="20000"/>
          </a:bodyPr>
          <a:lstStyle/>
          <a:p>
            <a:r>
              <a:rPr lang="en-US" sz="1500" dirty="0"/>
              <a:t>advanced model</a:t>
            </a:r>
          </a:p>
          <a:p>
            <a:pPr lvl="1"/>
            <a:r>
              <a:rPr lang="en-US" sz="1500" dirty="0"/>
              <a:t>Including one convolutional layer</a:t>
            </a:r>
          </a:p>
          <a:p>
            <a:pPr lvl="1"/>
            <a:r>
              <a:rPr lang="en-US" sz="1500" dirty="0"/>
              <a:t>Early stopping</a:t>
            </a:r>
          </a:p>
          <a:p>
            <a:pPr lvl="1"/>
            <a:r>
              <a:rPr lang="en-US" sz="1500" dirty="0"/>
              <a:t>Kernal optimization and </a:t>
            </a:r>
            <a:r>
              <a:rPr lang="en-US" sz="1500" dirty="0" err="1"/>
              <a:t>regularizer</a:t>
            </a:r>
            <a:endParaRPr lang="en-US" sz="1500" dirty="0"/>
          </a:p>
          <a:p>
            <a:pPr lvl="2"/>
            <a:r>
              <a:rPr lang="en-US" sz="1500" dirty="0"/>
              <a:t>Step 1 – sequential() model</a:t>
            </a:r>
          </a:p>
          <a:p>
            <a:pPr lvl="2"/>
            <a:r>
              <a:rPr lang="en-US" sz="1500" dirty="0"/>
              <a:t>Step 2 – adding masking layer for variable length sequences</a:t>
            </a:r>
          </a:p>
          <a:p>
            <a:pPr lvl="2"/>
            <a:r>
              <a:rPr lang="en-US" sz="1500" dirty="0"/>
              <a:t>Step 3 – convolutional layer with the following parameters:</a:t>
            </a:r>
            <a:br>
              <a:rPr lang="en-US" sz="1500" dirty="0"/>
            </a:br>
            <a:r>
              <a:rPr lang="en-US" sz="1500" b="0" dirty="0">
                <a:effectLst/>
                <a:latin typeface="Courier New" panose="02070309020205020404" pitchFamily="49" charset="0"/>
              </a:rPr>
              <a:t>filters=256, </a:t>
            </a:r>
            <a:r>
              <a:rPr lang="en-US" sz="1500" b="0" dirty="0" err="1">
                <a:effectLst/>
                <a:latin typeface="Courier New" panose="02070309020205020404" pitchFamily="49" charset="0"/>
              </a:rPr>
              <a:t>kernel_size</a:t>
            </a:r>
            <a:r>
              <a:rPr lang="en-US" sz="1500" b="0" dirty="0">
                <a:effectLst/>
                <a:latin typeface="Courier New" panose="02070309020205020404" pitchFamily="49" charset="0"/>
              </a:rPr>
              <a:t>=25, activation='</a:t>
            </a:r>
            <a:r>
              <a:rPr lang="en-US" sz="1500" b="0" dirty="0" err="1">
                <a:effectLst/>
                <a:latin typeface="Courier New" panose="02070309020205020404" pitchFamily="49" charset="0"/>
              </a:rPr>
              <a:t>relu</a:t>
            </a:r>
            <a:r>
              <a:rPr lang="en-US" sz="1500" b="0" dirty="0">
                <a:effectLst/>
                <a:latin typeface="Courier New" panose="02070309020205020404" pitchFamily="49" charset="0"/>
              </a:rPr>
              <a:t>', </a:t>
            </a:r>
            <a:r>
              <a:rPr lang="en-US" sz="1500" b="0" dirty="0" err="1">
                <a:effectLst/>
                <a:latin typeface="Courier New" panose="02070309020205020404" pitchFamily="49" charset="0"/>
              </a:rPr>
              <a:t>kernel_regularizer</a:t>
            </a:r>
            <a:r>
              <a:rPr lang="en-US" sz="1500" b="0" dirty="0">
                <a:effectLst/>
                <a:latin typeface="Courier New" panose="02070309020205020404" pitchFamily="49" charset="0"/>
              </a:rPr>
              <a:t>=l1(0.001)</a:t>
            </a:r>
          </a:p>
          <a:p>
            <a:pPr lvl="2"/>
            <a:r>
              <a:rPr lang="en-US" sz="1500" dirty="0"/>
              <a:t>Step 4 – average pooling (1D) with window size 30. </a:t>
            </a:r>
            <a:r>
              <a:rPr lang="en-US" sz="1500" b="0" i="0" dirty="0">
                <a:effectLst/>
                <a:latin typeface="Arial" panose="020B0604020202020204" pitchFamily="34" charset="0"/>
              </a:rPr>
              <a:t>calculate the frequency of each amino acid in this window.</a:t>
            </a:r>
            <a:endParaRPr lang="en-US" sz="1500" dirty="0"/>
          </a:p>
          <a:p>
            <a:pPr lvl="2"/>
            <a:r>
              <a:rPr lang="en-US" sz="1500" dirty="0"/>
              <a:t>Step 4 – dense() layer with activation function ‘sigmoid’ . </a:t>
            </a:r>
            <a:r>
              <a:rPr lang="en-US" sz="1500" b="0" i="0" dirty="0">
                <a:effectLst/>
                <a:latin typeface="Arial" panose="020B0604020202020204" pitchFamily="34" charset="0"/>
              </a:rPr>
              <a:t>calculate a probability score for each window</a:t>
            </a:r>
            <a:endParaRPr lang="en-US" sz="1500" dirty="0"/>
          </a:p>
          <a:p>
            <a:pPr lvl="2"/>
            <a:r>
              <a:rPr lang="en-US" sz="1500" dirty="0"/>
              <a:t>Step 5 – max pooling (1D) .</a:t>
            </a:r>
            <a:r>
              <a:rPr lang="en-US" sz="1500" b="0" i="0" dirty="0">
                <a:effectLst/>
                <a:latin typeface="Arial" panose="020B0604020202020204" pitchFamily="34" charset="0"/>
              </a:rPr>
              <a:t> take the maximum of the scores across all windows.</a:t>
            </a:r>
            <a:endParaRPr lang="en-US" sz="1500" dirty="0"/>
          </a:p>
          <a:p>
            <a:pPr lvl="1"/>
            <a:endParaRPr lang="en-US" sz="1000" dirty="0"/>
          </a:p>
          <a:p>
            <a:endParaRPr lang="en-US" sz="1000" dirty="0"/>
          </a:p>
        </p:txBody>
      </p:sp>
      <p:pic>
        <p:nvPicPr>
          <p:cNvPr id="5" name="Graphic 4">
            <a:extLst>
              <a:ext uri="{FF2B5EF4-FFF2-40B4-BE49-F238E27FC236}">
                <a16:creationId xmlns:a16="http://schemas.microsoft.com/office/drawing/2014/main" id="{CB185B80-4EBA-8B9C-96D9-0909CF77B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278" y="406532"/>
            <a:ext cx="12739632" cy="6044936"/>
          </a:xfrm>
          <a:prstGeom prst="rect">
            <a:avLst/>
          </a:prstGeom>
        </p:spPr>
      </p:pic>
    </p:spTree>
    <p:extLst>
      <p:ext uri="{BB962C8B-B14F-4D97-AF65-F5344CB8AC3E}">
        <p14:creationId xmlns:p14="http://schemas.microsoft.com/office/powerpoint/2010/main" val="432241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97604" y="799349"/>
            <a:ext cx="8130928" cy="1029587"/>
          </a:xfrm>
        </p:spPr>
        <p:txBody>
          <a:bodyPr anchor="b">
            <a:normAutofit/>
          </a:bodyPr>
          <a:lstStyle/>
          <a:p>
            <a:r>
              <a:rPr lang="en-US" dirty="0">
                <a:latin typeface="Aharoni" panose="02010803020104030203" pitchFamily="2" charset="-79"/>
                <a:cs typeface="Aharoni" panose="02010803020104030203" pitchFamily="2" charset="-79"/>
              </a:rPr>
              <a:t>Methods – Advanced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97604" y="2510779"/>
            <a:ext cx="4818888" cy="3547872"/>
          </a:xfrm>
        </p:spPr>
        <p:txBody>
          <a:bodyPr anchor="t">
            <a:normAutofit/>
          </a:bodyPr>
          <a:lstStyle/>
          <a:p>
            <a:r>
              <a:rPr lang="en-US" sz="1700" b="1" dirty="0"/>
              <a:t>Convolution Layer 1 Dimension  – </a:t>
            </a:r>
          </a:p>
          <a:p>
            <a:r>
              <a:rPr lang="en-US" sz="1700" b="1" dirty="0"/>
              <a:t>we create 256 filters where each filter will try to capture different patterns from the input data.</a:t>
            </a:r>
          </a:p>
          <a:p>
            <a:r>
              <a:rPr lang="en-US" sz="1700" b="1" dirty="0"/>
              <a:t>Our Kernel size was set to 25 thus for each step of 25 amino acids along the sequence </a:t>
            </a:r>
          </a:p>
          <a:p>
            <a:r>
              <a:rPr lang="en-US" sz="1700" b="1" dirty="0"/>
              <a:t>Activation Function </a:t>
            </a:r>
            <a:r>
              <a:rPr lang="en-US" sz="1700" b="1" dirty="0" err="1"/>
              <a:t>Relu</a:t>
            </a:r>
            <a:r>
              <a:rPr lang="en-US" sz="1700" b="1" dirty="0"/>
              <a:t> was used in order to introduce non linearity to the network.</a:t>
            </a:r>
          </a:p>
          <a:p>
            <a:r>
              <a:rPr lang="en-US" sz="1700" b="1" dirty="0"/>
              <a:t>Kernel </a:t>
            </a:r>
            <a:r>
              <a:rPr lang="en-US" sz="1700" b="1" dirty="0" err="1"/>
              <a:t>regularizer</a:t>
            </a:r>
            <a:r>
              <a:rPr lang="en-US" sz="1700" b="1" dirty="0"/>
              <a:t> with hyper parameter 0.001 was used to help prevent overfitting by penalizing large weights in this layer</a:t>
            </a:r>
          </a:p>
        </p:txBody>
      </p:sp>
      <p:pic>
        <p:nvPicPr>
          <p:cNvPr id="3074" name="Picture 2" descr="Convolutional Neural Network — I. Before we jump into the full… | by Mandar  Deshpande | Towards Data Science">
            <a:extLst>
              <a:ext uri="{FF2B5EF4-FFF2-40B4-BE49-F238E27FC236}">
                <a16:creationId xmlns:a16="http://schemas.microsoft.com/office/drawing/2014/main" id="{3B8A742E-CA25-CC64-8A3A-66E3B9B416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4986" y="2112614"/>
            <a:ext cx="5007091" cy="365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2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572493" y="638988"/>
            <a:ext cx="11018520" cy="1005442"/>
          </a:xfrm>
        </p:spPr>
        <p:txBody>
          <a:bodyPr anchor="b">
            <a:normAutofit/>
          </a:bodyPr>
          <a:lstStyle/>
          <a:p>
            <a:r>
              <a:rPr lang="en-US" dirty="0">
                <a:latin typeface="Aharoni" panose="02010803020104030203" pitchFamily="2" charset="-79"/>
                <a:cs typeface="Aharoni" panose="02010803020104030203" pitchFamily="2" charset="-79"/>
              </a:rPr>
              <a:t>Methods – Advanced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572493" y="2071316"/>
            <a:ext cx="6713552" cy="4119172"/>
          </a:xfrm>
        </p:spPr>
        <p:txBody>
          <a:bodyPr anchor="t">
            <a:normAutofit/>
          </a:bodyPr>
          <a:lstStyle/>
          <a:p>
            <a:pPr marL="0" indent="0">
              <a:buNone/>
            </a:pPr>
            <a:r>
              <a:rPr lang="en-US" sz="2200" b="1" i="0" dirty="0">
                <a:effectLst/>
                <a:latin typeface="Söhne"/>
              </a:rPr>
              <a:t>Grid Search o</a:t>
            </a:r>
            <a:r>
              <a:rPr lang="en-US" sz="2200" b="1" dirty="0">
                <a:latin typeface="Söhne"/>
              </a:rPr>
              <a:t>ptimization of kernel size and number of filters:</a:t>
            </a:r>
            <a:br>
              <a:rPr lang="en-US" sz="2200" b="1" dirty="0">
                <a:latin typeface="Söhne"/>
              </a:rPr>
            </a:br>
            <a:endParaRPr lang="en-US" sz="2200" b="1" dirty="0">
              <a:latin typeface="Söhne"/>
            </a:endParaRPr>
          </a:p>
          <a:p>
            <a:pPr marL="0" indent="0">
              <a:buNone/>
            </a:pPr>
            <a:r>
              <a:rPr lang="en-US" sz="2200" dirty="0">
                <a:latin typeface="Söhne"/>
              </a:rPr>
              <a:t>In order to choose the best kernel size and number of filters we ran a simple grid search of different number of kernels and filters to find the optimal configuration based on our chosen matric – </a:t>
            </a:r>
            <a:r>
              <a:rPr lang="en-US" sz="2200" b="1" dirty="0">
                <a:latin typeface="Söhne"/>
              </a:rPr>
              <a:t>accuracy</a:t>
            </a:r>
            <a:endParaRPr lang="en-US" sz="2200" dirty="0"/>
          </a:p>
          <a:p>
            <a:endParaRPr lang="en-US" sz="2200" dirty="0"/>
          </a:p>
        </p:txBody>
      </p:sp>
      <p:pic>
        <p:nvPicPr>
          <p:cNvPr id="5122" name="Picture 2" descr="Grid search - Statistics for Machine Learning [Book]">
            <a:extLst>
              <a:ext uri="{FF2B5EF4-FFF2-40B4-BE49-F238E27FC236}">
                <a16:creationId xmlns:a16="http://schemas.microsoft.com/office/drawing/2014/main" id="{D8D91424-90AA-E192-811A-9C791561C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8" r="16455"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607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40080" y="667512"/>
            <a:ext cx="7648069" cy="1161705"/>
          </a:xfrm>
        </p:spPr>
        <p:txBody>
          <a:bodyPr anchor="b">
            <a:normAutofit/>
          </a:bodyPr>
          <a:lstStyle/>
          <a:p>
            <a:r>
              <a:rPr lang="en-US" dirty="0">
                <a:latin typeface="Aharoni" panose="02010803020104030203" pitchFamily="2" charset="-79"/>
                <a:cs typeface="Aharoni" panose="02010803020104030203" pitchFamily="2" charset="-79"/>
              </a:rPr>
              <a:t>Methods – Advanced Model</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40080" y="2706624"/>
            <a:ext cx="6894576" cy="3483864"/>
          </a:xfrm>
        </p:spPr>
        <p:txBody>
          <a:bodyPr>
            <a:normAutofit/>
          </a:bodyPr>
          <a:lstStyle/>
          <a:p>
            <a:pPr marL="0" indent="0">
              <a:buNone/>
            </a:pPr>
            <a:r>
              <a:rPr lang="en-US" sz="2000" b="1" dirty="0">
                <a:latin typeface="Söhne"/>
              </a:rPr>
              <a:t>Conclusion</a:t>
            </a:r>
            <a:r>
              <a:rPr lang="en-US" sz="2000" dirty="0">
                <a:latin typeface="Söhne"/>
              </a:rPr>
              <a:t> – </a:t>
            </a:r>
          </a:p>
          <a:p>
            <a:pPr lvl="1"/>
            <a:endParaRPr lang="en-US" sz="2000" dirty="0"/>
          </a:p>
          <a:p>
            <a:r>
              <a:rPr lang="en-US" sz="2000" dirty="0"/>
              <a:t>Better </a:t>
            </a:r>
            <a:r>
              <a:rPr lang="en-US" sz="2000" b="1" dirty="0"/>
              <a:t>feature extraction </a:t>
            </a:r>
            <a:r>
              <a:rPr lang="en-US" sz="2000" dirty="0"/>
              <a:t>by applying convolutional filters to the input the layer identifies patterns. </a:t>
            </a:r>
            <a:r>
              <a:rPr lang="en-US" sz="2000" dirty="0">
                <a:latin typeface="Söhne"/>
              </a:rPr>
              <a:t>T</a:t>
            </a:r>
            <a:r>
              <a:rPr lang="en-US" sz="2000" b="0" i="0" dirty="0">
                <a:effectLst/>
                <a:latin typeface="Söhne"/>
              </a:rPr>
              <a:t>hese features are learned automatically during the training process, allowing the model to capture important characteristics of the data without manual feature engineering.</a:t>
            </a:r>
          </a:p>
          <a:p>
            <a:r>
              <a:rPr lang="en-US" sz="2000" dirty="0">
                <a:latin typeface="Söhne"/>
              </a:rPr>
              <a:t>Advantage of </a:t>
            </a:r>
            <a:r>
              <a:rPr lang="en-US" sz="2000" b="1" dirty="0">
                <a:latin typeface="Söhne"/>
              </a:rPr>
              <a:t>translation invariance</a:t>
            </a:r>
            <a:r>
              <a:rPr lang="en-US" sz="2000" dirty="0">
                <a:latin typeface="Söhne"/>
              </a:rPr>
              <a:t>, By sharing weights across different spatial locations the model learns to recognize patterns regardless of their exact position in the input.</a:t>
            </a:r>
          </a:p>
        </p:txBody>
      </p:sp>
      <p:pic>
        <p:nvPicPr>
          <p:cNvPr id="6" name="Picture 10" descr="CNN, Transfer Learning &amp; Data Augmentation | AI Planet (formerly DPhi)">
            <a:extLst>
              <a:ext uri="{FF2B5EF4-FFF2-40B4-BE49-F238E27FC236}">
                <a16:creationId xmlns:a16="http://schemas.microsoft.com/office/drawing/2014/main" id="{0DE51F5F-D34B-FB17-BA84-1636ED8700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77937" y="3831892"/>
            <a:ext cx="4014216" cy="2695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What Does an Air Filter Do in Your House?">
            <a:extLst>
              <a:ext uri="{FF2B5EF4-FFF2-40B4-BE49-F238E27FC236}">
                <a16:creationId xmlns:a16="http://schemas.microsoft.com/office/drawing/2014/main" id="{34423C88-923E-A998-2582-0DA3B585550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5027" y="1833584"/>
            <a:ext cx="3416893" cy="191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7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B65A-0E31-E0C0-FAC5-EE750CC3CF9A}"/>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What are prions?</a:t>
            </a:r>
            <a:endParaRPr lang="en-IL"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3DE97E84-8187-20DA-AFDE-90FBAA49F0C3}"/>
              </a:ext>
            </a:extLst>
          </p:cNvPr>
          <p:cNvSpPr>
            <a:spLocks noGrp="1"/>
          </p:cNvSpPr>
          <p:nvPr>
            <p:ph idx="1"/>
          </p:nvPr>
        </p:nvSpPr>
        <p:spPr>
          <a:xfrm>
            <a:off x="562773" y="1519359"/>
            <a:ext cx="11353054" cy="4486275"/>
          </a:xfrm>
        </p:spPr>
        <p:txBody>
          <a:bodyPr>
            <a:normAutofit/>
          </a:bodyPr>
          <a:lstStyle/>
          <a:p>
            <a:pPr>
              <a:lnSpc>
                <a:spcPct val="100000"/>
              </a:lnSpc>
            </a:pPr>
            <a:r>
              <a:rPr lang="en-US" sz="2000" b="0" i="0" dirty="0">
                <a:solidFill>
                  <a:srgbClr val="0D0D0D"/>
                </a:solidFill>
                <a:effectLst/>
                <a:latin typeface="Söhne"/>
              </a:rPr>
              <a:t>Prion proteins are a type of protein found in cells, </a:t>
            </a:r>
            <a:br>
              <a:rPr lang="en-US" sz="2000" b="0" i="0" dirty="0">
                <a:solidFill>
                  <a:srgbClr val="0D0D0D"/>
                </a:solidFill>
                <a:effectLst/>
                <a:latin typeface="Söhne"/>
              </a:rPr>
            </a:br>
            <a:r>
              <a:rPr lang="en-US" sz="2000" b="0" i="0" dirty="0">
                <a:solidFill>
                  <a:srgbClr val="0D0D0D"/>
                </a:solidFill>
                <a:effectLst/>
                <a:latin typeface="Söhne"/>
              </a:rPr>
              <a:t>typically with a healthy, functional structure. </a:t>
            </a:r>
            <a:br>
              <a:rPr lang="en-US" sz="2000" b="0" i="0" dirty="0">
                <a:solidFill>
                  <a:srgbClr val="0D0D0D"/>
                </a:solidFill>
                <a:effectLst/>
                <a:latin typeface="Söhne"/>
              </a:rPr>
            </a:br>
            <a:endParaRPr lang="en-US" sz="2000" b="0" i="0" dirty="0">
              <a:solidFill>
                <a:srgbClr val="0D0D0D"/>
              </a:solidFill>
              <a:effectLst/>
              <a:latin typeface="Söhne"/>
            </a:endParaRPr>
          </a:p>
          <a:p>
            <a:pPr>
              <a:lnSpc>
                <a:spcPct val="100000"/>
              </a:lnSpc>
            </a:pPr>
            <a:r>
              <a:rPr lang="en-US" sz="2000" b="0" i="0" dirty="0">
                <a:solidFill>
                  <a:srgbClr val="0D0D0D"/>
                </a:solidFill>
                <a:effectLst/>
                <a:latin typeface="Söhne"/>
              </a:rPr>
              <a:t>They can misfold into an abnormal conformation, </a:t>
            </a:r>
            <a:br>
              <a:rPr lang="en-US" sz="2000" b="0" i="0" dirty="0">
                <a:solidFill>
                  <a:srgbClr val="0D0D0D"/>
                </a:solidFill>
                <a:effectLst/>
                <a:latin typeface="Söhne"/>
              </a:rPr>
            </a:br>
            <a:r>
              <a:rPr lang="en-US" sz="2000" b="0" i="0" dirty="0">
                <a:solidFill>
                  <a:srgbClr val="0D0D0D"/>
                </a:solidFill>
                <a:effectLst/>
                <a:latin typeface="Söhne"/>
              </a:rPr>
              <a:t>triggering a chain reaction where other proteins also misfold</a:t>
            </a:r>
            <a:br>
              <a:rPr lang="en-US" sz="2000" b="0" i="0" dirty="0">
                <a:solidFill>
                  <a:srgbClr val="0D0D0D"/>
                </a:solidFill>
                <a:effectLst/>
                <a:latin typeface="Söhne"/>
              </a:rPr>
            </a:br>
            <a:endParaRPr lang="en-US" sz="2000" b="0" i="0" dirty="0">
              <a:solidFill>
                <a:srgbClr val="0D0D0D"/>
              </a:solidFill>
              <a:effectLst/>
              <a:latin typeface="Söhne"/>
            </a:endParaRPr>
          </a:p>
          <a:p>
            <a:pPr>
              <a:lnSpc>
                <a:spcPct val="100000"/>
              </a:lnSpc>
            </a:pPr>
            <a:r>
              <a:rPr lang="en-US" sz="2000" b="0" i="0" dirty="0">
                <a:effectLst/>
                <a:latin typeface="Söhne"/>
              </a:rPr>
              <a:t>Most prions are twisted </a:t>
            </a:r>
            <a:r>
              <a:rPr lang="en-US" sz="2000" b="0" i="0" strike="noStrike" dirty="0">
                <a:effectLst/>
                <a:latin typeface="Söhne"/>
              </a:rPr>
              <a:t>isoforms</a:t>
            </a:r>
            <a:r>
              <a:rPr lang="en-US" sz="2000" b="0" i="0" dirty="0">
                <a:effectLst/>
                <a:latin typeface="Söhne"/>
              </a:rPr>
              <a:t> of the </a:t>
            </a:r>
            <a:r>
              <a:rPr lang="en-US" sz="2000" b="0" i="0" strike="noStrike" dirty="0">
                <a:effectLst/>
                <a:latin typeface="Söhne"/>
              </a:rPr>
              <a:t>major prion protein</a:t>
            </a:r>
            <a:r>
              <a:rPr lang="en-US" sz="2000" b="0" i="0" dirty="0">
                <a:effectLst/>
                <a:latin typeface="Söhne"/>
              </a:rPr>
              <a:t> </a:t>
            </a:r>
            <a:br>
              <a:rPr lang="en-US" sz="2000" b="0" i="0" dirty="0">
                <a:effectLst/>
                <a:latin typeface="Söhne"/>
              </a:rPr>
            </a:br>
            <a:r>
              <a:rPr lang="en-US" sz="2000" b="0" i="0" dirty="0">
                <a:effectLst/>
                <a:latin typeface="Söhne"/>
              </a:rPr>
              <a:t>(</a:t>
            </a:r>
            <a:r>
              <a:rPr lang="en-US" sz="2000" b="0" i="0" dirty="0" err="1">
                <a:effectLst/>
                <a:latin typeface="Söhne"/>
              </a:rPr>
              <a:t>PrP</a:t>
            </a:r>
            <a:r>
              <a:rPr lang="en-US" sz="2000" baseline="30000" dirty="0" err="1">
                <a:latin typeface="Söhne"/>
              </a:rPr>
              <a:t>C</a:t>
            </a:r>
            <a:r>
              <a:rPr lang="en-US" sz="2000" b="0" i="0" dirty="0">
                <a:effectLst/>
                <a:latin typeface="Söhne"/>
              </a:rPr>
              <a:t>) that </a:t>
            </a:r>
            <a:r>
              <a:rPr lang="en-US" sz="2000" b="0" i="0" dirty="0">
                <a:solidFill>
                  <a:srgbClr val="0D0D0D"/>
                </a:solidFill>
                <a:effectLst/>
                <a:latin typeface="Söhne"/>
              </a:rPr>
              <a:t>can abnormally fold into a pathogenic form (</a:t>
            </a:r>
            <a:r>
              <a:rPr lang="en-US" sz="2000" b="0" i="0" dirty="0" err="1">
                <a:effectLst/>
                <a:latin typeface="Söhne"/>
              </a:rPr>
              <a:t>PrP</a:t>
            </a:r>
            <a:r>
              <a:rPr lang="en-US" sz="2000" b="0" i="0" baseline="30000" dirty="0" err="1">
                <a:effectLst/>
                <a:latin typeface="Söhne"/>
              </a:rPr>
              <a:t>Sc</a:t>
            </a:r>
            <a:r>
              <a:rPr lang="en-US" sz="2000" b="0" i="0" dirty="0">
                <a:solidFill>
                  <a:srgbClr val="0D0D0D"/>
                </a:solidFill>
                <a:effectLst/>
                <a:latin typeface="Söhne"/>
              </a:rPr>
              <a:t>)</a:t>
            </a:r>
            <a:br>
              <a:rPr lang="en-US" sz="2000" b="0" i="0" dirty="0">
                <a:solidFill>
                  <a:srgbClr val="0D0D0D"/>
                </a:solidFill>
                <a:effectLst/>
                <a:latin typeface="Söhne"/>
              </a:rPr>
            </a:br>
            <a:endParaRPr lang="en-US" sz="2000" b="0" i="0" dirty="0">
              <a:solidFill>
                <a:srgbClr val="0D0D0D"/>
              </a:solidFill>
              <a:effectLst/>
              <a:latin typeface="Söhne"/>
            </a:endParaRPr>
          </a:p>
          <a:p>
            <a:pPr>
              <a:lnSpc>
                <a:spcPct val="100000"/>
              </a:lnSpc>
            </a:pPr>
            <a:r>
              <a:rPr lang="en-US" sz="2000" b="0" i="0" dirty="0">
                <a:solidFill>
                  <a:srgbClr val="0D0D0D"/>
                </a:solidFill>
                <a:effectLst/>
                <a:latin typeface="Söhne"/>
              </a:rPr>
              <a:t>Prion formation and transmissibility remains </a:t>
            </a:r>
            <a:br>
              <a:rPr lang="en-US" sz="2000" b="0" i="0" dirty="0">
                <a:solidFill>
                  <a:srgbClr val="0D0D0D"/>
                </a:solidFill>
                <a:effectLst/>
                <a:latin typeface="Söhne"/>
              </a:rPr>
            </a:br>
            <a:r>
              <a:rPr lang="en-US" sz="2000" b="0" i="0" dirty="0">
                <a:solidFill>
                  <a:srgbClr val="0D0D0D"/>
                </a:solidFill>
                <a:effectLst/>
                <a:latin typeface="Söhne"/>
              </a:rPr>
              <a:t>a poorly understood phenomenon.</a:t>
            </a:r>
          </a:p>
          <a:p>
            <a:pPr marL="0" indent="0">
              <a:lnSpc>
                <a:spcPct val="100000"/>
              </a:lnSpc>
              <a:buNone/>
            </a:pPr>
            <a:endParaRPr lang="en-US" sz="2000" b="0" i="0" dirty="0">
              <a:solidFill>
                <a:srgbClr val="0D0D0D"/>
              </a:solidFill>
              <a:effectLst/>
              <a:latin typeface="Söhne"/>
            </a:endParaRPr>
          </a:p>
        </p:txBody>
      </p:sp>
      <p:pic>
        <p:nvPicPr>
          <p:cNvPr id="9" name="The Disease You Will Never Survive">
            <a:hlinkClick r:id="" action="ppaction://media"/>
            <a:extLst>
              <a:ext uri="{FF2B5EF4-FFF2-40B4-BE49-F238E27FC236}">
                <a16:creationId xmlns:a16="http://schemas.microsoft.com/office/drawing/2014/main" id="{6ABB992B-0C8F-3D7C-4861-0F222AB08B83}"/>
              </a:ext>
            </a:extLst>
          </p:cNvPr>
          <p:cNvPicPr>
            <a:picLocks noChangeAspect="1"/>
          </p:cNvPicPr>
          <p:nvPr>
            <a:videoFile r:link="rId1"/>
            <p:extLst>
              <p:ext uri="{DAA4B4D4-6D71-4841-9C94-3DE7FCFB9230}">
                <p14:media xmlns:p14="http://schemas.microsoft.com/office/powerpoint/2010/main" r:embed="rId2">
                  <p14:trim st="50285" end="187292.0266"/>
                </p14:media>
              </p:ext>
            </p:extLst>
          </p:nvPr>
        </p:nvPicPr>
        <p:blipFill>
          <a:blip r:embed="rId5"/>
          <a:stretch>
            <a:fillRect/>
          </a:stretch>
        </p:blipFill>
        <p:spPr>
          <a:xfrm>
            <a:off x="7460636" y="3429000"/>
            <a:ext cx="4455191" cy="2506045"/>
          </a:xfrm>
          <a:prstGeom prst="rect">
            <a:avLst/>
          </a:prstGeom>
        </p:spPr>
      </p:pic>
      <p:pic>
        <p:nvPicPr>
          <p:cNvPr id="1026" name="Picture 2" descr="Watch V Wars | Netflix Official Site">
            <a:extLst>
              <a:ext uri="{FF2B5EF4-FFF2-40B4-BE49-F238E27FC236}">
                <a16:creationId xmlns:a16="http://schemas.microsoft.com/office/drawing/2014/main" id="{1821B419-E20A-3E22-8896-87EFD1CA01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287" y="1237014"/>
            <a:ext cx="2567112" cy="14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3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1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2118-3A7C-4B4D-797E-5B8744318AA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Methods – Conclusion</a:t>
            </a:r>
            <a:endParaRPr lang="en-US" dirty="0"/>
          </a:p>
        </p:txBody>
      </p:sp>
      <p:sp>
        <p:nvSpPr>
          <p:cNvPr id="3" name="Content Placeholder 2">
            <a:extLst>
              <a:ext uri="{FF2B5EF4-FFF2-40B4-BE49-F238E27FC236}">
                <a16:creationId xmlns:a16="http://schemas.microsoft.com/office/drawing/2014/main" id="{DC27FF80-8A1A-F607-42A7-598E4367E99D}"/>
              </a:ext>
            </a:extLst>
          </p:cNvPr>
          <p:cNvSpPr>
            <a:spLocks noGrp="1"/>
          </p:cNvSpPr>
          <p:nvPr>
            <p:ph idx="1"/>
          </p:nvPr>
        </p:nvSpPr>
        <p:spPr/>
        <p:txBody>
          <a:bodyPr/>
          <a:lstStyle/>
          <a:p>
            <a:r>
              <a:rPr lang="en-US" dirty="0"/>
              <a:t>We used 2 dataset and 2 models for each.</a:t>
            </a:r>
          </a:p>
          <a:p>
            <a:r>
              <a:rPr lang="en-US" dirty="0"/>
              <a:t>So in total we have 4 trained models.</a:t>
            </a:r>
          </a:p>
        </p:txBody>
      </p:sp>
      <p:sp>
        <p:nvSpPr>
          <p:cNvPr id="4" name="Rectangle 3">
            <a:extLst>
              <a:ext uri="{FF2B5EF4-FFF2-40B4-BE49-F238E27FC236}">
                <a16:creationId xmlns:a16="http://schemas.microsoft.com/office/drawing/2014/main" id="{37463412-5A30-0716-0BB7-75E68B41A0E2}"/>
              </a:ext>
            </a:extLst>
          </p:cNvPr>
          <p:cNvSpPr/>
          <p:nvPr/>
        </p:nvSpPr>
        <p:spPr>
          <a:xfrm>
            <a:off x="1385048" y="3131110"/>
            <a:ext cx="2649071" cy="1576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Set 1</a:t>
            </a:r>
            <a:br>
              <a:rPr lang="en-US" dirty="0"/>
            </a:br>
            <a:r>
              <a:rPr lang="en-US" dirty="0"/>
              <a:t>Prions VS Disordered Proteins</a:t>
            </a:r>
          </a:p>
        </p:txBody>
      </p:sp>
      <p:sp>
        <p:nvSpPr>
          <p:cNvPr id="6" name="Rectangle 5">
            <a:extLst>
              <a:ext uri="{FF2B5EF4-FFF2-40B4-BE49-F238E27FC236}">
                <a16:creationId xmlns:a16="http://schemas.microsoft.com/office/drawing/2014/main" id="{D8D59810-0C86-41D3-57AA-264DD3E38FB4}"/>
              </a:ext>
            </a:extLst>
          </p:cNvPr>
          <p:cNvSpPr/>
          <p:nvPr/>
        </p:nvSpPr>
        <p:spPr>
          <a:xfrm>
            <a:off x="7001436" y="3131109"/>
            <a:ext cx="2649071" cy="1576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Set 2</a:t>
            </a:r>
            <a:br>
              <a:rPr lang="en-US" dirty="0"/>
            </a:br>
            <a:r>
              <a:rPr lang="en-US" dirty="0"/>
              <a:t>Prions VS Disordered + Globular Proteins</a:t>
            </a:r>
          </a:p>
        </p:txBody>
      </p:sp>
      <p:sp>
        <p:nvSpPr>
          <p:cNvPr id="8" name="Rectangle 7">
            <a:extLst>
              <a:ext uri="{FF2B5EF4-FFF2-40B4-BE49-F238E27FC236}">
                <a16:creationId xmlns:a16="http://schemas.microsoft.com/office/drawing/2014/main" id="{1CF9195F-BDF7-3972-913C-D636FD330125}"/>
              </a:ext>
            </a:extLst>
          </p:cNvPr>
          <p:cNvSpPr/>
          <p:nvPr/>
        </p:nvSpPr>
        <p:spPr>
          <a:xfrm>
            <a:off x="2832292" y="4811524"/>
            <a:ext cx="2113429" cy="120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 CNN</a:t>
            </a:r>
          </a:p>
        </p:txBody>
      </p:sp>
      <p:sp>
        <p:nvSpPr>
          <p:cNvPr id="11" name="Rectangle 10">
            <a:extLst>
              <a:ext uri="{FF2B5EF4-FFF2-40B4-BE49-F238E27FC236}">
                <a16:creationId xmlns:a16="http://schemas.microsoft.com/office/drawing/2014/main" id="{93483240-4B6B-19C0-18CA-000A561965C3}"/>
              </a:ext>
            </a:extLst>
          </p:cNvPr>
          <p:cNvSpPr/>
          <p:nvPr/>
        </p:nvSpPr>
        <p:spPr>
          <a:xfrm>
            <a:off x="578792" y="4811524"/>
            <a:ext cx="2113429" cy="120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Basic CNN</a:t>
            </a:r>
          </a:p>
        </p:txBody>
      </p:sp>
      <p:sp>
        <p:nvSpPr>
          <p:cNvPr id="12" name="Rectangle 11">
            <a:extLst>
              <a:ext uri="{FF2B5EF4-FFF2-40B4-BE49-F238E27FC236}">
                <a16:creationId xmlns:a16="http://schemas.microsoft.com/office/drawing/2014/main" id="{D14085AE-A93E-9929-7806-1F505F3CD446}"/>
              </a:ext>
            </a:extLst>
          </p:cNvPr>
          <p:cNvSpPr/>
          <p:nvPr/>
        </p:nvSpPr>
        <p:spPr>
          <a:xfrm>
            <a:off x="8433547" y="4841500"/>
            <a:ext cx="2113429" cy="120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 CNN</a:t>
            </a:r>
          </a:p>
        </p:txBody>
      </p:sp>
      <p:sp>
        <p:nvSpPr>
          <p:cNvPr id="13" name="Rectangle 12">
            <a:extLst>
              <a:ext uri="{FF2B5EF4-FFF2-40B4-BE49-F238E27FC236}">
                <a16:creationId xmlns:a16="http://schemas.microsoft.com/office/drawing/2014/main" id="{63B7EB31-82A7-921D-BDE6-692E2154A6D9}"/>
              </a:ext>
            </a:extLst>
          </p:cNvPr>
          <p:cNvSpPr/>
          <p:nvPr/>
        </p:nvSpPr>
        <p:spPr>
          <a:xfrm>
            <a:off x="6139706" y="4831786"/>
            <a:ext cx="2113429" cy="120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Basic CNN</a:t>
            </a:r>
          </a:p>
        </p:txBody>
      </p:sp>
    </p:spTree>
    <p:extLst>
      <p:ext uri="{BB962C8B-B14F-4D97-AF65-F5344CB8AC3E}">
        <p14:creationId xmlns:p14="http://schemas.microsoft.com/office/powerpoint/2010/main" val="70631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2CE7-0596-81BD-F040-F07BEE89B79E}"/>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Results - Accuracy and Loss Metrics</a:t>
            </a:r>
          </a:p>
        </p:txBody>
      </p:sp>
      <p:sp>
        <p:nvSpPr>
          <p:cNvPr id="3" name="Content Placeholder 2">
            <a:extLst>
              <a:ext uri="{FF2B5EF4-FFF2-40B4-BE49-F238E27FC236}">
                <a16:creationId xmlns:a16="http://schemas.microsoft.com/office/drawing/2014/main" id="{BA8A8544-73DD-A815-E2DF-181B3C894659}"/>
              </a:ext>
            </a:extLst>
          </p:cNvPr>
          <p:cNvSpPr>
            <a:spLocks noGrp="1"/>
          </p:cNvSpPr>
          <p:nvPr>
            <p:ph idx="1"/>
          </p:nvPr>
        </p:nvSpPr>
        <p:spPr>
          <a:xfrm>
            <a:off x="838200" y="1636969"/>
            <a:ext cx="10515600" cy="4734057"/>
          </a:xfrm>
        </p:spPr>
        <p:txBody>
          <a:bodyPr>
            <a:normAutofit/>
          </a:bodyPr>
          <a:lstStyle/>
          <a:p>
            <a:r>
              <a:rPr lang="en-US" dirty="0"/>
              <a:t>CNN Models on Data set 1 (disordered proteins vs prions):</a:t>
            </a:r>
            <a:br>
              <a:rPr lang="en-US" dirty="0"/>
            </a:br>
            <a:br>
              <a:rPr lang="en-US" dirty="0"/>
            </a:br>
            <a:br>
              <a:rPr lang="en-US" dirty="0"/>
            </a:br>
            <a:endParaRPr lang="en-US" dirty="0"/>
          </a:p>
          <a:p>
            <a:endParaRPr lang="en-US" dirty="0"/>
          </a:p>
          <a:p>
            <a:r>
              <a:rPr lang="en-US" dirty="0"/>
              <a:t>CNN Models On Data set 2 (disordered &amp; globular vs prions):</a:t>
            </a:r>
          </a:p>
          <a:p>
            <a:pPr marL="0" indent="0">
              <a:buNone/>
            </a:pPr>
            <a:r>
              <a:rPr lang="en-GB" dirty="0"/>
              <a:t> </a:t>
            </a: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B153AE9-3183-D733-2C9D-E52489F8A6A2}"/>
              </a:ext>
            </a:extLst>
          </p:cNvPr>
          <p:cNvGraphicFramePr>
            <a:graphicFrameLocks noGrp="1"/>
          </p:cNvGraphicFramePr>
          <p:nvPr/>
        </p:nvGraphicFramePr>
        <p:xfrm>
          <a:off x="1154923" y="450785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48613698"/>
                    </a:ext>
                  </a:extLst>
                </a:gridCol>
                <a:gridCol w="2709333">
                  <a:extLst>
                    <a:ext uri="{9D8B030D-6E8A-4147-A177-3AD203B41FA5}">
                      <a16:colId xmlns:a16="http://schemas.microsoft.com/office/drawing/2014/main" val="1339703542"/>
                    </a:ext>
                  </a:extLst>
                </a:gridCol>
                <a:gridCol w="2709333">
                  <a:extLst>
                    <a:ext uri="{9D8B030D-6E8A-4147-A177-3AD203B41FA5}">
                      <a16:colId xmlns:a16="http://schemas.microsoft.com/office/drawing/2014/main" val="3396818079"/>
                    </a:ext>
                  </a:extLst>
                </a:gridCol>
              </a:tblGrid>
              <a:tr h="370840">
                <a:tc>
                  <a:txBody>
                    <a:bodyPr/>
                    <a:lstStyle/>
                    <a:p>
                      <a:r>
                        <a:rPr lang="en-US" dirty="0"/>
                        <a:t>Model</a:t>
                      </a:r>
                    </a:p>
                  </a:txBody>
                  <a:tcPr/>
                </a:tc>
                <a:tc>
                  <a:txBody>
                    <a:bodyPr/>
                    <a:lstStyle/>
                    <a:p>
                      <a:r>
                        <a:rPr lang="en-GB" dirty="0"/>
                        <a:t>Accuracy</a:t>
                      </a:r>
                      <a:endParaRPr lang="en-US" dirty="0"/>
                    </a:p>
                  </a:txBody>
                  <a:tcPr/>
                </a:tc>
                <a:tc>
                  <a:txBody>
                    <a:bodyPr/>
                    <a:lstStyle/>
                    <a:p>
                      <a:r>
                        <a:rPr lang="en-GB" dirty="0"/>
                        <a:t>Loss (BCE)</a:t>
                      </a:r>
                      <a:endParaRPr lang="en-US" dirty="0"/>
                    </a:p>
                  </a:txBody>
                  <a:tcPr/>
                </a:tc>
                <a:extLst>
                  <a:ext uri="{0D108BD9-81ED-4DB2-BD59-A6C34878D82A}">
                    <a16:rowId xmlns:a16="http://schemas.microsoft.com/office/drawing/2014/main" val="2077375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Basic CNN </a:t>
                      </a:r>
                      <a:endParaRPr lang="en-US" dirty="0"/>
                    </a:p>
                  </a:txBody>
                  <a:tcPr/>
                </a:tc>
                <a:tc>
                  <a:txBody>
                    <a:bodyPr/>
                    <a:lstStyle/>
                    <a:p>
                      <a:r>
                        <a:rPr lang="en-GB" dirty="0"/>
                        <a:t>0.720701</a:t>
                      </a:r>
                      <a:endParaRPr lang="en-US" dirty="0"/>
                    </a:p>
                  </a:txBody>
                  <a:tcPr/>
                </a:tc>
                <a:tc>
                  <a:txBody>
                    <a:bodyPr/>
                    <a:lstStyle/>
                    <a:p>
                      <a:r>
                        <a:rPr lang="en-GB" dirty="0"/>
                        <a:t>0.560538</a:t>
                      </a:r>
                      <a:endParaRPr lang="en-US" dirty="0"/>
                    </a:p>
                  </a:txBody>
                  <a:tcPr/>
                </a:tc>
                <a:extLst>
                  <a:ext uri="{0D108BD9-81ED-4DB2-BD59-A6C34878D82A}">
                    <a16:rowId xmlns:a16="http://schemas.microsoft.com/office/drawing/2014/main" val="23864556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Advanced CNN</a:t>
                      </a:r>
                      <a:endParaRPr lang="en-US" dirty="0"/>
                    </a:p>
                  </a:txBody>
                  <a:tcPr/>
                </a:tc>
                <a:tc>
                  <a:txBody>
                    <a:bodyPr/>
                    <a:lstStyle/>
                    <a:p>
                      <a:r>
                        <a:rPr lang="en-GB" dirty="0"/>
                        <a:t>0.851041</a:t>
                      </a:r>
                      <a:endParaRPr lang="en-US" dirty="0"/>
                    </a:p>
                  </a:txBody>
                  <a:tcPr/>
                </a:tc>
                <a:tc>
                  <a:txBody>
                    <a:bodyPr/>
                    <a:lstStyle/>
                    <a:p>
                      <a:r>
                        <a:rPr lang="en-GB" dirty="0"/>
                        <a:t>0.434653</a:t>
                      </a:r>
                      <a:endParaRPr lang="en-US" dirty="0"/>
                    </a:p>
                  </a:txBody>
                  <a:tcPr/>
                </a:tc>
                <a:extLst>
                  <a:ext uri="{0D108BD9-81ED-4DB2-BD59-A6C34878D82A}">
                    <a16:rowId xmlns:a16="http://schemas.microsoft.com/office/drawing/2014/main" val="624529080"/>
                  </a:ext>
                </a:extLst>
              </a:tr>
            </a:tbl>
          </a:graphicData>
        </a:graphic>
      </p:graphicFrame>
      <p:graphicFrame>
        <p:nvGraphicFramePr>
          <p:cNvPr id="5" name="Table 4">
            <a:extLst>
              <a:ext uri="{FF2B5EF4-FFF2-40B4-BE49-F238E27FC236}">
                <a16:creationId xmlns:a16="http://schemas.microsoft.com/office/drawing/2014/main" id="{10A8994C-7C7E-348F-3423-04D7414600D5}"/>
              </a:ext>
            </a:extLst>
          </p:cNvPr>
          <p:cNvGraphicFramePr>
            <a:graphicFrameLocks noGrp="1"/>
          </p:cNvGraphicFramePr>
          <p:nvPr/>
        </p:nvGraphicFramePr>
        <p:xfrm>
          <a:off x="1232678" y="2318312"/>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48613698"/>
                    </a:ext>
                  </a:extLst>
                </a:gridCol>
                <a:gridCol w="2709333">
                  <a:extLst>
                    <a:ext uri="{9D8B030D-6E8A-4147-A177-3AD203B41FA5}">
                      <a16:colId xmlns:a16="http://schemas.microsoft.com/office/drawing/2014/main" val="1339703542"/>
                    </a:ext>
                  </a:extLst>
                </a:gridCol>
                <a:gridCol w="2709333">
                  <a:extLst>
                    <a:ext uri="{9D8B030D-6E8A-4147-A177-3AD203B41FA5}">
                      <a16:colId xmlns:a16="http://schemas.microsoft.com/office/drawing/2014/main" val="3396818079"/>
                    </a:ext>
                  </a:extLst>
                </a:gridCol>
              </a:tblGrid>
              <a:tr h="370840">
                <a:tc>
                  <a:txBody>
                    <a:bodyPr/>
                    <a:lstStyle/>
                    <a:p>
                      <a:r>
                        <a:rPr lang="en-US" dirty="0"/>
                        <a:t>Model</a:t>
                      </a:r>
                    </a:p>
                  </a:txBody>
                  <a:tcPr/>
                </a:tc>
                <a:tc>
                  <a:txBody>
                    <a:bodyPr/>
                    <a:lstStyle/>
                    <a:p>
                      <a:r>
                        <a:rPr lang="en-GB" dirty="0"/>
                        <a:t>Accuracy</a:t>
                      </a:r>
                      <a:endParaRPr lang="en-US" dirty="0"/>
                    </a:p>
                  </a:txBody>
                  <a:tcPr/>
                </a:tc>
                <a:tc>
                  <a:txBody>
                    <a:bodyPr/>
                    <a:lstStyle/>
                    <a:p>
                      <a:r>
                        <a:rPr lang="en-GB" dirty="0"/>
                        <a:t>Loss (BCE)</a:t>
                      </a:r>
                      <a:endParaRPr lang="en-US" dirty="0"/>
                    </a:p>
                  </a:txBody>
                  <a:tcPr/>
                </a:tc>
                <a:extLst>
                  <a:ext uri="{0D108BD9-81ED-4DB2-BD59-A6C34878D82A}">
                    <a16:rowId xmlns:a16="http://schemas.microsoft.com/office/drawing/2014/main" val="2077375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Basic CNN </a:t>
                      </a:r>
                      <a:endParaRPr lang="en-US" dirty="0"/>
                    </a:p>
                  </a:txBody>
                  <a:tcPr/>
                </a:tc>
                <a:tc>
                  <a:txBody>
                    <a:bodyPr/>
                    <a:lstStyle/>
                    <a:p>
                      <a:r>
                        <a:rPr lang="en-GB" dirty="0"/>
                        <a:t>0.786033</a:t>
                      </a:r>
                      <a:endParaRPr lang="en-US" dirty="0"/>
                    </a:p>
                  </a:txBody>
                  <a:tcPr/>
                </a:tc>
                <a:tc>
                  <a:txBody>
                    <a:bodyPr/>
                    <a:lstStyle/>
                    <a:p>
                      <a:r>
                        <a:rPr lang="en-GB" dirty="0"/>
                        <a:t>0.641325</a:t>
                      </a:r>
                      <a:endParaRPr lang="en-US" dirty="0"/>
                    </a:p>
                  </a:txBody>
                  <a:tcPr/>
                </a:tc>
                <a:extLst>
                  <a:ext uri="{0D108BD9-81ED-4DB2-BD59-A6C34878D82A}">
                    <a16:rowId xmlns:a16="http://schemas.microsoft.com/office/drawing/2014/main" val="23864556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Advanced CNN</a:t>
                      </a:r>
                      <a:endParaRPr lang="en-US" dirty="0"/>
                    </a:p>
                  </a:txBody>
                  <a:tcPr/>
                </a:tc>
                <a:tc>
                  <a:txBody>
                    <a:bodyPr/>
                    <a:lstStyle/>
                    <a:p>
                      <a:r>
                        <a:rPr lang="en-GB" dirty="0"/>
                        <a:t>0.832095</a:t>
                      </a:r>
                      <a:endParaRPr lang="en-US" dirty="0"/>
                    </a:p>
                  </a:txBody>
                  <a:tcPr/>
                </a:tc>
                <a:tc>
                  <a:txBody>
                    <a:bodyPr/>
                    <a:lstStyle/>
                    <a:p>
                      <a:r>
                        <a:rPr lang="en-GB" dirty="0"/>
                        <a:t>0.459483</a:t>
                      </a:r>
                      <a:endParaRPr lang="en-US" dirty="0"/>
                    </a:p>
                  </a:txBody>
                  <a:tcPr/>
                </a:tc>
                <a:extLst>
                  <a:ext uri="{0D108BD9-81ED-4DB2-BD59-A6C34878D82A}">
                    <a16:rowId xmlns:a16="http://schemas.microsoft.com/office/drawing/2014/main" val="624529080"/>
                  </a:ext>
                </a:extLst>
              </a:tr>
            </a:tbl>
          </a:graphicData>
        </a:graphic>
      </p:graphicFrame>
    </p:spTree>
    <p:extLst>
      <p:ext uri="{BB962C8B-B14F-4D97-AF65-F5344CB8AC3E}">
        <p14:creationId xmlns:p14="http://schemas.microsoft.com/office/powerpoint/2010/main" val="1423024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47C8-3CE9-3D82-881C-6DE44564C3A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Confusion Matrices (Advanced Models)</a:t>
            </a:r>
            <a:endParaRPr lang="en-IL" dirty="0"/>
          </a:p>
        </p:txBody>
      </p:sp>
      <p:pic>
        <p:nvPicPr>
          <p:cNvPr id="1026" name="Picture 2">
            <a:extLst>
              <a:ext uri="{FF2B5EF4-FFF2-40B4-BE49-F238E27FC236}">
                <a16:creationId xmlns:a16="http://schemas.microsoft.com/office/drawing/2014/main" id="{2B02FF84-0DF3-0F0F-5A61-CFC2336784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27" b="50000"/>
          <a:stretch/>
        </p:blipFill>
        <p:spPr bwMode="auto">
          <a:xfrm>
            <a:off x="1050933" y="2092849"/>
            <a:ext cx="4516231" cy="3388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FFE1E4-4D86-E053-3ED9-BE29159B13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89" t="49157"/>
          <a:stretch/>
        </p:blipFill>
        <p:spPr bwMode="auto">
          <a:xfrm>
            <a:off x="5932227" y="2041672"/>
            <a:ext cx="5091718" cy="3439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B135F2-6E70-B480-68C6-DCFADFE34215}"/>
              </a:ext>
            </a:extLst>
          </p:cNvPr>
          <p:cNvSpPr txBox="1"/>
          <p:nvPr/>
        </p:nvSpPr>
        <p:spPr>
          <a:xfrm>
            <a:off x="1410888" y="5538768"/>
            <a:ext cx="3796319" cy="954107"/>
          </a:xfrm>
          <a:prstGeom prst="rect">
            <a:avLst/>
          </a:prstGeom>
          <a:noFill/>
          <a:ln>
            <a:solidFill>
              <a:schemeClr val="tx1"/>
            </a:solidFill>
          </a:ln>
        </p:spPr>
        <p:txBody>
          <a:bodyPr wrap="square">
            <a:spAutoFit/>
          </a:bodyPr>
          <a:lstStyle/>
          <a:p>
            <a:r>
              <a:rPr lang="en-GB" sz="1400" b="0" i="0" dirty="0">
                <a:solidFill>
                  <a:srgbClr val="212121"/>
                </a:solidFill>
                <a:effectLst/>
                <a:latin typeface="Courier New" panose="02070309020205020404" pitchFamily="49" charset="0"/>
              </a:rPr>
              <a:t>True Positive Rate (TPR): 0.655 </a:t>
            </a:r>
          </a:p>
          <a:p>
            <a:r>
              <a:rPr lang="en-GB" sz="1400" b="0" i="0" dirty="0">
                <a:solidFill>
                  <a:srgbClr val="212121"/>
                </a:solidFill>
                <a:effectLst/>
                <a:latin typeface="Courier New" panose="02070309020205020404" pitchFamily="49" charset="0"/>
              </a:rPr>
              <a:t>False Positive Rate (FPR): 0.114 </a:t>
            </a:r>
          </a:p>
          <a:p>
            <a:r>
              <a:rPr lang="en-GB" sz="1400" b="0" i="0" dirty="0">
                <a:solidFill>
                  <a:srgbClr val="212121"/>
                </a:solidFill>
                <a:effectLst/>
                <a:latin typeface="Courier New" panose="02070309020205020404" pitchFamily="49" charset="0"/>
              </a:rPr>
              <a:t>True Negative Rate (TNR): 0.886 </a:t>
            </a:r>
          </a:p>
          <a:p>
            <a:r>
              <a:rPr lang="en-GB" sz="1400" b="0" i="0" dirty="0">
                <a:solidFill>
                  <a:srgbClr val="212121"/>
                </a:solidFill>
                <a:effectLst/>
                <a:latin typeface="Courier New" panose="02070309020205020404" pitchFamily="49" charset="0"/>
              </a:rPr>
              <a:t>False Negative Rate (FNR): 0.345</a:t>
            </a:r>
            <a:endParaRPr lang="en-US" sz="1400" dirty="0"/>
          </a:p>
        </p:txBody>
      </p:sp>
      <p:sp>
        <p:nvSpPr>
          <p:cNvPr id="6" name="TextBox 5">
            <a:extLst>
              <a:ext uri="{FF2B5EF4-FFF2-40B4-BE49-F238E27FC236}">
                <a16:creationId xmlns:a16="http://schemas.microsoft.com/office/drawing/2014/main" id="{2F3DFA41-6629-3CE8-F30F-E20B6023A475}"/>
              </a:ext>
            </a:extLst>
          </p:cNvPr>
          <p:cNvSpPr txBox="1"/>
          <p:nvPr/>
        </p:nvSpPr>
        <p:spPr>
          <a:xfrm>
            <a:off x="6984795" y="5538768"/>
            <a:ext cx="3883404" cy="954107"/>
          </a:xfrm>
          <a:prstGeom prst="rect">
            <a:avLst/>
          </a:prstGeom>
          <a:noFill/>
          <a:ln>
            <a:solidFill>
              <a:schemeClr val="tx1"/>
            </a:solidFill>
          </a:ln>
        </p:spPr>
        <p:txBody>
          <a:bodyPr wrap="square">
            <a:spAutoFit/>
          </a:bodyPr>
          <a:lstStyle/>
          <a:p>
            <a:r>
              <a:rPr lang="en-GB" sz="1400" b="0" i="0" dirty="0">
                <a:solidFill>
                  <a:srgbClr val="212121"/>
                </a:solidFill>
                <a:effectLst/>
                <a:latin typeface="Courier New" panose="02070309020205020404" pitchFamily="49" charset="0"/>
              </a:rPr>
              <a:t>True Positive Rate (TPR): 0.649 </a:t>
            </a:r>
          </a:p>
          <a:p>
            <a:r>
              <a:rPr lang="en-GB" sz="1400" b="0" i="0" dirty="0">
                <a:solidFill>
                  <a:srgbClr val="212121"/>
                </a:solidFill>
                <a:effectLst/>
                <a:latin typeface="Courier New" panose="02070309020205020404" pitchFamily="49" charset="0"/>
              </a:rPr>
              <a:t>False Positive Rate (FPR): 0.036 </a:t>
            </a:r>
          </a:p>
          <a:p>
            <a:r>
              <a:rPr lang="en-GB" sz="1400" b="0" i="0" dirty="0">
                <a:solidFill>
                  <a:srgbClr val="212121"/>
                </a:solidFill>
                <a:effectLst/>
                <a:latin typeface="Courier New" panose="02070309020205020404" pitchFamily="49" charset="0"/>
              </a:rPr>
              <a:t>True Negative Rate (TNR): 0.964 </a:t>
            </a:r>
          </a:p>
          <a:p>
            <a:r>
              <a:rPr lang="en-GB" sz="1400" b="0" i="0" dirty="0">
                <a:solidFill>
                  <a:srgbClr val="212121"/>
                </a:solidFill>
                <a:effectLst/>
                <a:latin typeface="Courier New" panose="02070309020205020404" pitchFamily="49" charset="0"/>
              </a:rPr>
              <a:t>False Negative Rate (FNR): 0.351</a:t>
            </a:r>
            <a:endParaRPr lang="en-US" sz="1400" dirty="0"/>
          </a:p>
        </p:txBody>
      </p:sp>
    </p:spTree>
    <p:extLst>
      <p:ext uri="{BB962C8B-B14F-4D97-AF65-F5344CB8AC3E}">
        <p14:creationId xmlns:p14="http://schemas.microsoft.com/office/powerpoint/2010/main" val="329803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A446776-7164-FCED-142F-5BEAEE4BA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55" y="1916106"/>
            <a:ext cx="3638939" cy="4614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2D1BC-678C-200C-ACF5-A365F831870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Amino Acids Weights Visualization</a:t>
            </a:r>
            <a:endParaRPr lang="en-US" dirty="0"/>
          </a:p>
        </p:txBody>
      </p:sp>
      <p:sp>
        <p:nvSpPr>
          <p:cNvPr id="4" name="TextBox 3">
            <a:extLst>
              <a:ext uri="{FF2B5EF4-FFF2-40B4-BE49-F238E27FC236}">
                <a16:creationId xmlns:a16="http://schemas.microsoft.com/office/drawing/2014/main" id="{FAC3F6F2-A5C0-E346-DC4B-71BA49AF5C32}"/>
              </a:ext>
            </a:extLst>
          </p:cNvPr>
          <p:cNvSpPr txBox="1"/>
          <p:nvPr/>
        </p:nvSpPr>
        <p:spPr>
          <a:xfrm>
            <a:off x="1702859" y="1506022"/>
            <a:ext cx="3526928" cy="369332"/>
          </a:xfrm>
          <a:prstGeom prst="rect">
            <a:avLst/>
          </a:prstGeom>
          <a:noFill/>
        </p:spPr>
        <p:txBody>
          <a:bodyPr wrap="none" rtlCol="0">
            <a:spAutoFit/>
          </a:bodyPr>
          <a:lstStyle/>
          <a:p>
            <a:r>
              <a:rPr lang="en-US" b="1" dirty="0"/>
              <a:t>Dataset 1 – prions vs disordered</a:t>
            </a:r>
          </a:p>
        </p:txBody>
      </p:sp>
      <p:sp>
        <p:nvSpPr>
          <p:cNvPr id="6" name="TextBox 5">
            <a:extLst>
              <a:ext uri="{FF2B5EF4-FFF2-40B4-BE49-F238E27FC236}">
                <a16:creationId xmlns:a16="http://schemas.microsoft.com/office/drawing/2014/main" id="{0E5DC22C-2DF6-7867-9F83-DE271B34600F}"/>
              </a:ext>
            </a:extLst>
          </p:cNvPr>
          <p:cNvSpPr txBox="1"/>
          <p:nvPr/>
        </p:nvSpPr>
        <p:spPr>
          <a:xfrm>
            <a:off x="6094446" y="1462057"/>
            <a:ext cx="6097554" cy="369332"/>
          </a:xfrm>
          <a:prstGeom prst="rect">
            <a:avLst/>
          </a:prstGeom>
          <a:noFill/>
        </p:spPr>
        <p:txBody>
          <a:bodyPr wrap="square">
            <a:spAutoFit/>
          </a:bodyPr>
          <a:lstStyle/>
          <a:p>
            <a:r>
              <a:rPr lang="en-US" b="1" dirty="0"/>
              <a:t>Dataset 2 – prions vs </a:t>
            </a:r>
            <a:r>
              <a:rPr lang="en-US" b="1" dirty="0" err="1"/>
              <a:t>disordered+globular</a:t>
            </a:r>
            <a:endParaRPr lang="en-US" b="1" dirty="0"/>
          </a:p>
        </p:txBody>
      </p:sp>
      <p:pic>
        <p:nvPicPr>
          <p:cNvPr id="2054" name="Picture 6">
            <a:extLst>
              <a:ext uri="{FF2B5EF4-FFF2-40B4-BE49-F238E27FC236}">
                <a16:creationId xmlns:a16="http://schemas.microsoft.com/office/drawing/2014/main" id="{B3A6D038-0DD9-ABA9-A615-25152F2CD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197" y="1916106"/>
            <a:ext cx="3552293" cy="457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96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E85C-5F26-3705-4CD3-F9EB3A31CA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Finding Prions In The Human Genome</a:t>
            </a:r>
            <a:endParaRPr lang="en-US" dirty="0"/>
          </a:p>
        </p:txBody>
      </p:sp>
      <p:sp>
        <p:nvSpPr>
          <p:cNvPr id="3" name="Content Placeholder 2">
            <a:extLst>
              <a:ext uri="{FF2B5EF4-FFF2-40B4-BE49-F238E27FC236}">
                <a16:creationId xmlns:a16="http://schemas.microsoft.com/office/drawing/2014/main" id="{7AA42425-64BF-66B1-2B38-894AADB582D5}"/>
              </a:ext>
            </a:extLst>
          </p:cNvPr>
          <p:cNvSpPr>
            <a:spLocks noGrp="1"/>
          </p:cNvSpPr>
          <p:nvPr>
            <p:ph idx="1"/>
          </p:nvPr>
        </p:nvSpPr>
        <p:spPr>
          <a:xfrm>
            <a:off x="838199" y="1825625"/>
            <a:ext cx="10750421" cy="4528522"/>
          </a:xfrm>
        </p:spPr>
        <p:txBody>
          <a:bodyPr/>
          <a:lstStyle/>
          <a:p>
            <a:pPr>
              <a:lnSpc>
                <a:spcPct val="100000"/>
              </a:lnSpc>
            </a:pPr>
            <a:r>
              <a:rPr lang="en-US" dirty="0"/>
              <a:t>Checking total of 12,281 genes in the human genome (genes with the size of 500 AA or less)</a:t>
            </a:r>
            <a:br>
              <a:rPr lang="en-US" sz="1200" dirty="0"/>
            </a:br>
            <a:endParaRPr lang="en-US" dirty="0"/>
          </a:p>
          <a:p>
            <a:pPr>
              <a:lnSpc>
                <a:spcPct val="100000"/>
              </a:lnSpc>
            </a:pPr>
            <a:r>
              <a:rPr lang="en-US" dirty="0"/>
              <a:t>With specific attention to:</a:t>
            </a:r>
          </a:p>
          <a:p>
            <a:pPr lvl="1">
              <a:lnSpc>
                <a:spcPct val="100000"/>
              </a:lnSpc>
            </a:pPr>
            <a:r>
              <a:rPr lang="en-US" dirty="0">
                <a:solidFill>
                  <a:srgbClr val="FF0000"/>
                </a:solidFill>
              </a:rPr>
              <a:t>“human prion 1” – PRIO_HUMAN Major prion protein</a:t>
            </a:r>
          </a:p>
          <a:p>
            <a:pPr lvl="1">
              <a:lnSpc>
                <a:spcPct val="100000"/>
              </a:lnSpc>
            </a:pPr>
            <a:r>
              <a:rPr lang="en-US" dirty="0">
                <a:solidFill>
                  <a:srgbClr val="960000"/>
                </a:solidFill>
              </a:rPr>
              <a:t>“human prion 2” – PRND_HUMAN Prion-like protein </a:t>
            </a:r>
            <a:r>
              <a:rPr lang="en-US" dirty="0" err="1">
                <a:solidFill>
                  <a:srgbClr val="960000"/>
                </a:solidFill>
              </a:rPr>
              <a:t>doppel</a:t>
            </a:r>
            <a:endParaRPr lang="en-US" dirty="0">
              <a:solidFill>
                <a:srgbClr val="960000"/>
              </a:solidFill>
            </a:endParaRPr>
          </a:p>
          <a:p>
            <a:pPr lvl="1">
              <a:lnSpc>
                <a:spcPct val="100000"/>
              </a:lnSpc>
            </a:pPr>
            <a:r>
              <a:rPr lang="en-US" dirty="0"/>
              <a:t>“human prion 3” – SPRN_HUMAN Shadow of prion protein</a:t>
            </a:r>
          </a:p>
          <a:p>
            <a:pPr lvl="1">
              <a:lnSpc>
                <a:spcPct val="100000"/>
              </a:lnSpc>
            </a:pPr>
            <a:r>
              <a:rPr lang="en-US" dirty="0"/>
              <a:t>“human prion 4” – APRIO_HUMAN Alternative prion protein</a:t>
            </a:r>
          </a:p>
          <a:p>
            <a:pPr lvl="1">
              <a:lnSpc>
                <a:spcPct val="100000"/>
              </a:lnSpc>
            </a:pPr>
            <a:r>
              <a:rPr lang="en-US" dirty="0"/>
              <a:t>“human prion 5” – PRNT_HUMAN Putative testis-specific prion protein</a:t>
            </a:r>
          </a:p>
          <a:p>
            <a:pPr>
              <a:lnSpc>
                <a:spcPct val="100000"/>
              </a:lnSpc>
            </a:pPr>
            <a:endParaRPr lang="en-US" sz="3200" dirty="0"/>
          </a:p>
          <a:p>
            <a:endParaRPr lang="en-US" dirty="0"/>
          </a:p>
        </p:txBody>
      </p:sp>
      <p:pic>
        <p:nvPicPr>
          <p:cNvPr id="4" name="Picture 3">
            <a:extLst>
              <a:ext uri="{FF2B5EF4-FFF2-40B4-BE49-F238E27FC236}">
                <a16:creationId xmlns:a16="http://schemas.microsoft.com/office/drawing/2014/main" id="{3CE0AD4C-FCA9-1E2D-12C9-5107090980CD}"/>
              </a:ext>
            </a:extLst>
          </p:cNvPr>
          <p:cNvPicPr>
            <a:picLocks noChangeAspect="1"/>
          </p:cNvPicPr>
          <p:nvPr/>
        </p:nvPicPr>
        <p:blipFill rotWithShape="1">
          <a:blip r:embed="rId3"/>
          <a:srcRect l="22613" r="10367"/>
          <a:stretch/>
        </p:blipFill>
        <p:spPr>
          <a:xfrm>
            <a:off x="9611062" y="2491273"/>
            <a:ext cx="1742738" cy="2600291"/>
          </a:xfrm>
          <a:prstGeom prst="rect">
            <a:avLst/>
          </a:prstGeom>
        </p:spPr>
      </p:pic>
    </p:spTree>
    <p:extLst>
      <p:ext uri="{BB962C8B-B14F-4D97-AF65-F5344CB8AC3E}">
        <p14:creationId xmlns:p14="http://schemas.microsoft.com/office/powerpoint/2010/main" val="155631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AAC-3A80-56DA-E618-3E20BC83B94A}"/>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Finding Prions In The Human Genome</a:t>
            </a:r>
          </a:p>
        </p:txBody>
      </p:sp>
      <p:sp>
        <p:nvSpPr>
          <p:cNvPr id="4" name="TextBox 3">
            <a:extLst>
              <a:ext uri="{FF2B5EF4-FFF2-40B4-BE49-F238E27FC236}">
                <a16:creationId xmlns:a16="http://schemas.microsoft.com/office/drawing/2014/main" id="{463EEC68-2E17-1770-FCD9-CA42CDBB51C8}"/>
              </a:ext>
            </a:extLst>
          </p:cNvPr>
          <p:cNvSpPr txBox="1"/>
          <p:nvPr/>
        </p:nvSpPr>
        <p:spPr>
          <a:xfrm>
            <a:off x="1650328" y="5138658"/>
            <a:ext cx="3165270" cy="1354217"/>
          </a:xfrm>
          <a:prstGeom prst="rect">
            <a:avLst/>
          </a:prstGeom>
          <a:noFill/>
        </p:spPr>
        <p:txBody>
          <a:bodyPr wrap="square" rtlCol="0">
            <a:spAutoFit/>
          </a:bodyPr>
          <a:lstStyle/>
          <a:p>
            <a:r>
              <a:rPr lang="en-US" sz="1600" dirty="0"/>
              <a:t>rank for “human prion 1” - 665</a:t>
            </a:r>
          </a:p>
          <a:p>
            <a:r>
              <a:rPr lang="en-US" sz="1600" dirty="0"/>
              <a:t>rank for “human prion 2” - 5203</a:t>
            </a:r>
          </a:p>
          <a:p>
            <a:r>
              <a:rPr lang="en-US" sz="1600" dirty="0"/>
              <a:t>rank for “human prion 3” – 12,052</a:t>
            </a:r>
          </a:p>
          <a:p>
            <a:r>
              <a:rPr lang="en-US" sz="1600" dirty="0"/>
              <a:t>rank for “human prion 4” – 12,041</a:t>
            </a:r>
          </a:p>
          <a:p>
            <a:r>
              <a:rPr lang="en-US" sz="1600" dirty="0"/>
              <a:t>rank for “human prion 5” – 1,462</a:t>
            </a:r>
          </a:p>
        </p:txBody>
      </p:sp>
      <p:sp>
        <p:nvSpPr>
          <p:cNvPr id="5" name="TextBox 4">
            <a:extLst>
              <a:ext uri="{FF2B5EF4-FFF2-40B4-BE49-F238E27FC236}">
                <a16:creationId xmlns:a16="http://schemas.microsoft.com/office/drawing/2014/main" id="{B77A1459-CD36-B2B9-B190-EDC001578C37}"/>
              </a:ext>
            </a:extLst>
          </p:cNvPr>
          <p:cNvSpPr txBox="1"/>
          <p:nvPr/>
        </p:nvSpPr>
        <p:spPr>
          <a:xfrm>
            <a:off x="6884077" y="5098826"/>
            <a:ext cx="4282751" cy="1354217"/>
          </a:xfrm>
          <a:prstGeom prst="rect">
            <a:avLst/>
          </a:prstGeom>
          <a:noFill/>
        </p:spPr>
        <p:txBody>
          <a:bodyPr wrap="square" rtlCol="0">
            <a:spAutoFit/>
          </a:bodyPr>
          <a:lstStyle/>
          <a:p>
            <a:r>
              <a:rPr lang="en-US" sz="1600" dirty="0"/>
              <a:t>rank for “human prion 1” - 12</a:t>
            </a:r>
          </a:p>
          <a:p>
            <a:r>
              <a:rPr lang="en-US" sz="1600" dirty="0"/>
              <a:t>rank for “human prion 2” - 630</a:t>
            </a:r>
          </a:p>
          <a:p>
            <a:r>
              <a:rPr lang="en-US" sz="1600" dirty="0"/>
              <a:t>rank for “human prion 3” – 11,114</a:t>
            </a:r>
          </a:p>
          <a:p>
            <a:r>
              <a:rPr lang="en-US" sz="1600" dirty="0"/>
              <a:t>rank for “human prion 4” – 12,265</a:t>
            </a:r>
          </a:p>
          <a:p>
            <a:r>
              <a:rPr lang="en-US" sz="1600" dirty="0"/>
              <a:t>rank for “human prion 5” – 11,387</a:t>
            </a:r>
          </a:p>
        </p:txBody>
      </p:sp>
      <p:pic>
        <p:nvPicPr>
          <p:cNvPr id="1032" name="Picture 8">
            <a:extLst>
              <a:ext uri="{FF2B5EF4-FFF2-40B4-BE49-F238E27FC236}">
                <a16:creationId xmlns:a16="http://schemas.microsoft.com/office/drawing/2014/main" id="{D0360B80-2023-6ABC-7B0C-778D3AE73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79379"/>
            <a:ext cx="5114731" cy="3372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BB2AB04-780D-9B4C-29B4-488DBE761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757" y="1579379"/>
            <a:ext cx="4877451" cy="335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7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25D4-8F81-159F-060E-D67803BE08A4}"/>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Finding Prions In The Human Genome</a:t>
            </a:r>
            <a:endParaRPr lang="en-US" dirty="0"/>
          </a:p>
        </p:txBody>
      </p:sp>
      <p:sp>
        <p:nvSpPr>
          <p:cNvPr id="4" name="TextBox 3">
            <a:extLst>
              <a:ext uri="{FF2B5EF4-FFF2-40B4-BE49-F238E27FC236}">
                <a16:creationId xmlns:a16="http://schemas.microsoft.com/office/drawing/2014/main" id="{5814FE0C-45B3-4CC3-D229-A3A2FEE25322}"/>
              </a:ext>
            </a:extLst>
          </p:cNvPr>
          <p:cNvSpPr txBox="1"/>
          <p:nvPr/>
        </p:nvSpPr>
        <p:spPr>
          <a:xfrm>
            <a:off x="1617221" y="4915662"/>
            <a:ext cx="3184071" cy="1323439"/>
          </a:xfrm>
          <a:prstGeom prst="rect">
            <a:avLst/>
          </a:prstGeom>
          <a:noFill/>
        </p:spPr>
        <p:txBody>
          <a:bodyPr wrap="square">
            <a:spAutoFit/>
          </a:bodyPr>
          <a:lstStyle/>
          <a:p>
            <a:r>
              <a:rPr lang="en-US" sz="1600" dirty="0"/>
              <a:t>rank for “human prion 1” - 8993</a:t>
            </a:r>
          </a:p>
          <a:p>
            <a:r>
              <a:rPr lang="en-US" sz="1600" dirty="0"/>
              <a:t>rank for “human prion 2” - 3277</a:t>
            </a:r>
          </a:p>
          <a:p>
            <a:r>
              <a:rPr lang="en-US" sz="1600" dirty="0"/>
              <a:t>rank for “human prion 3” - 9279</a:t>
            </a:r>
          </a:p>
          <a:p>
            <a:r>
              <a:rPr lang="en-US" sz="1600" dirty="0"/>
              <a:t>rank for “human prion 4” - 4533</a:t>
            </a:r>
          </a:p>
          <a:p>
            <a:r>
              <a:rPr lang="en-US" sz="1600" dirty="0"/>
              <a:t>rank for “human prion 5” - 4103</a:t>
            </a:r>
          </a:p>
        </p:txBody>
      </p:sp>
      <p:sp>
        <p:nvSpPr>
          <p:cNvPr id="6" name="TextBox 5">
            <a:extLst>
              <a:ext uri="{FF2B5EF4-FFF2-40B4-BE49-F238E27FC236}">
                <a16:creationId xmlns:a16="http://schemas.microsoft.com/office/drawing/2014/main" id="{C7B8517B-EAA8-05BC-DDE8-6A7AAD7EE33F}"/>
              </a:ext>
            </a:extLst>
          </p:cNvPr>
          <p:cNvSpPr txBox="1"/>
          <p:nvPr/>
        </p:nvSpPr>
        <p:spPr>
          <a:xfrm>
            <a:off x="7390709" y="5008967"/>
            <a:ext cx="3184071" cy="1323439"/>
          </a:xfrm>
          <a:prstGeom prst="rect">
            <a:avLst/>
          </a:prstGeom>
          <a:noFill/>
        </p:spPr>
        <p:txBody>
          <a:bodyPr wrap="square">
            <a:spAutoFit/>
          </a:bodyPr>
          <a:lstStyle/>
          <a:p>
            <a:r>
              <a:rPr lang="en-US" sz="1600" dirty="0"/>
              <a:t>rank for “human prion 1” - 350</a:t>
            </a:r>
          </a:p>
          <a:p>
            <a:r>
              <a:rPr lang="en-US" sz="1600" dirty="0"/>
              <a:t>rank for “human prion 2” - 556</a:t>
            </a:r>
          </a:p>
          <a:p>
            <a:r>
              <a:rPr lang="en-US" sz="1600" dirty="0"/>
              <a:t>rank for “human prion 3” – 11,984</a:t>
            </a:r>
          </a:p>
          <a:p>
            <a:r>
              <a:rPr lang="en-US" sz="1600" dirty="0"/>
              <a:t>rank for “human prion 4” – 12,108</a:t>
            </a:r>
          </a:p>
          <a:p>
            <a:r>
              <a:rPr lang="en-US" sz="1600" dirty="0"/>
              <a:t>rank for “human prion 5” – 11,477</a:t>
            </a:r>
          </a:p>
        </p:txBody>
      </p:sp>
      <p:pic>
        <p:nvPicPr>
          <p:cNvPr id="3074" name="Picture 2">
            <a:extLst>
              <a:ext uri="{FF2B5EF4-FFF2-40B4-BE49-F238E27FC236}">
                <a16:creationId xmlns:a16="http://schemas.microsoft.com/office/drawing/2014/main" id="{400B3E76-DDCD-DF10-20DE-520EFD92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5" y="1504073"/>
            <a:ext cx="5397871" cy="32358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B47495B-220D-2A33-302D-9AFDE6E47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76" y="1504073"/>
            <a:ext cx="5198739" cy="32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360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F2DE-0992-C4E2-01D4-52F8627A8B6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Discussion</a:t>
            </a:r>
            <a:endParaRPr lang="en-US" dirty="0"/>
          </a:p>
        </p:txBody>
      </p:sp>
      <p:sp>
        <p:nvSpPr>
          <p:cNvPr id="3" name="Content Placeholder 2">
            <a:extLst>
              <a:ext uri="{FF2B5EF4-FFF2-40B4-BE49-F238E27FC236}">
                <a16:creationId xmlns:a16="http://schemas.microsoft.com/office/drawing/2014/main" id="{955B1137-7EA8-8BB1-97A7-052EC966BCC8}"/>
              </a:ext>
            </a:extLst>
          </p:cNvPr>
          <p:cNvSpPr>
            <a:spLocks noGrp="1"/>
          </p:cNvSpPr>
          <p:nvPr>
            <p:ph idx="1"/>
          </p:nvPr>
        </p:nvSpPr>
        <p:spPr/>
        <p:txBody>
          <a:bodyPr/>
          <a:lstStyle/>
          <a:p>
            <a:r>
              <a:rPr lang="en-US" dirty="0"/>
              <a:t>Our Pipeline:</a:t>
            </a:r>
          </a:p>
          <a:p>
            <a:pPr lvl="1"/>
            <a:r>
              <a:rPr lang="en-US" dirty="0"/>
              <a:t>Build Data set Prions vs Other Proteins</a:t>
            </a:r>
          </a:p>
          <a:p>
            <a:pPr lvl="1"/>
            <a:r>
              <a:rPr lang="en-US" dirty="0"/>
              <a:t>Preprocess steps -&gt; group by homologs</a:t>
            </a:r>
          </a:p>
          <a:p>
            <a:pPr lvl="1"/>
            <a:r>
              <a:rPr lang="en-US" dirty="0"/>
              <a:t>Build and fine tune CNN</a:t>
            </a:r>
          </a:p>
          <a:p>
            <a:pPr lvl="1"/>
            <a:r>
              <a:rPr lang="en-US" dirty="0"/>
              <a:t>Check Proteomes</a:t>
            </a:r>
          </a:p>
          <a:p>
            <a:pPr marL="457200" lvl="1" indent="0">
              <a:buNone/>
            </a:pPr>
            <a:endParaRPr lang="en-US" dirty="0"/>
          </a:p>
        </p:txBody>
      </p:sp>
      <p:pic>
        <p:nvPicPr>
          <p:cNvPr id="1026" name="Picture 2" descr="Pipeline transport">
            <a:extLst>
              <a:ext uri="{FF2B5EF4-FFF2-40B4-BE49-F238E27FC236}">
                <a16:creationId xmlns:a16="http://schemas.microsoft.com/office/drawing/2014/main" id="{11F2F940-EEB7-C971-672D-510F3F04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836" y="1825625"/>
            <a:ext cx="4069976" cy="229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8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07A9-E4FD-9A7A-DFE8-40FF4DA02BB8}"/>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Success</a:t>
            </a:r>
            <a:endParaRPr lang="en-US" b="1" dirty="0"/>
          </a:p>
        </p:txBody>
      </p:sp>
      <p:sp>
        <p:nvSpPr>
          <p:cNvPr id="3" name="Content Placeholder 2">
            <a:extLst>
              <a:ext uri="{FF2B5EF4-FFF2-40B4-BE49-F238E27FC236}">
                <a16:creationId xmlns:a16="http://schemas.microsoft.com/office/drawing/2014/main" id="{70EC6B89-648F-1FD9-A0BF-5C172A148BB0}"/>
              </a:ext>
            </a:extLst>
          </p:cNvPr>
          <p:cNvSpPr>
            <a:spLocks noGrp="1"/>
          </p:cNvSpPr>
          <p:nvPr>
            <p:ph idx="1"/>
          </p:nvPr>
        </p:nvSpPr>
        <p:spPr/>
        <p:txBody>
          <a:bodyPr/>
          <a:lstStyle/>
          <a:p>
            <a:r>
              <a:rPr lang="en-US" dirty="0"/>
              <a:t>Our model successfully identified compositional features known about prions – regions with N, Q residues </a:t>
            </a:r>
            <a:r>
              <a:rPr lang="en-US" dirty="0">
                <a:sym typeface="Wingdings" panose="05000000000000000000" pitchFamily="2" charset="2"/>
              </a:rPr>
              <a:t></a:t>
            </a:r>
          </a:p>
          <a:p>
            <a:pPr marL="0" indent="0">
              <a:buNone/>
            </a:pPr>
            <a:endParaRPr lang="en-US" dirty="0"/>
          </a:p>
        </p:txBody>
      </p:sp>
      <p:pic>
        <p:nvPicPr>
          <p:cNvPr id="5" name="Picture 4">
            <a:extLst>
              <a:ext uri="{FF2B5EF4-FFF2-40B4-BE49-F238E27FC236}">
                <a16:creationId xmlns:a16="http://schemas.microsoft.com/office/drawing/2014/main" id="{A7AE61D6-5B0E-4FBA-A93C-923C307120D9}"/>
              </a:ext>
            </a:extLst>
          </p:cNvPr>
          <p:cNvPicPr>
            <a:picLocks noChangeAspect="1"/>
          </p:cNvPicPr>
          <p:nvPr/>
        </p:nvPicPr>
        <p:blipFill>
          <a:blip r:embed="rId3"/>
          <a:stretch>
            <a:fillRect/>
          </a:stretch>
        </p:blipFill>
        <p:spPr>
          <a:xfrm>
            <a:off x="346755" y="3010013"/>
            <a:ext cx="6754723" cy="2812053"/>
          </a:xfrm>
          <a:prstGeom prst="rect">
            <a:avLst/>
          </a:prstGeom>
        </p:spPr>
      </p:pic>
      <p:pic>
        <p:nvPicPr>
          <p:cNvPr id="1028" name="Picture 4" descr="great success borat | Great Wall of Numbers">
            <a:extLst>
              <a:ext uri="{FF2B5EF4-FFF2-40B4-BE49-F238E27FC236}">
                <a16:creationId xmlns:a16="http://schemas.microsoft.com/office/drawing/2014/main" id="{2B69C2FA-B8DB-B0EB-EAD9-6A8424B4F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923" y="3010013"/>
            <a:ext cx="3849426" cy="281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23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9B7-9B3B-537A-1856-338A3BEAB58C}"/>
              </a:ext>
            </a:extLst>
          </p:cNvPr>
          <p:cNvSpPr>
            <a:spLocks noGrp="1"/>
          </p:cNvSpPr>
          <p:nvPr>
            <p:ph type="title"/>
          </p:nvPr>
        </p:nvSpPr>
        <p:spPr>
          <a:xfrm>
            <a:off x="624840" y="599366"/>
            <a:ext cx="10515600" cy="742951"/>
          </a:xfrm>
        </p:spPr>
        <p:txBody>
          <a:bodyPr>
            <a:normAutofit/>
          </a:bodyPr>
          <a:lstStyle/>
          <a:p>
            <a:r>
              <a:rPr lang="en-US" dirty="0">
                <a:latin typeface="Aharoni" panose="02010803020104030203" pitchFamily="2" charset="-79"/>
                <a:cs typeface="Aharoni" panose="02010803020104030203" pitchFamily="2" charset="-79"/>
              </a:rPr>
              <a:t>Not Really</a:t>
            </a:r>
            <a:endParaRPr lang="en-US" b="1" dirty="0">
              <a:solidFill>
                <a:srgbClr val="FF0000"/>
              </a:solidFill>
            </a:endParaRPr>
          </a:p>
        </p:txBody>
      </p:sp>
      <p:pic>
        <p:nvPicPr>
          <p:cNvPr id="1026" name="Picture 2">
            <a:extLst>
              <a:ext uri="{FF2B5EF4-FFF2-40B4-BE49-F238E27FC236}">
                <a16:creationId xmlns:a16="http://schemas.microsoft.com/office/drawing/2014/main" id="{15230281-8871-C9A0-D6BD-644FDC73EF2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4552"/>
          <a:stretch/>
        </p:blipFill>
        <p:spPr bwMode="auto">
          <a:xfrm>
            <a:off x="316452" y="2706313"/>
            <a:ext cx="6228677" cy="2173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6E92B-7A45-CBDD-7995-CD41A110EFF6}"/>
              </a:ext>
            </a:extLst>
          </p:cNvPr>
          <p:cNvSpPr txBox="1"/>
          <p:nvPr/>
        </p:nvSpPr>
        <p:spPr>
          <a:xfrm>
            <a:off x="383688" y="4908512"/>
            <a:ext cx="6094206" cy="1107996"/>
          </a:xfrm>
          <a:prstGeom prst="rect">
            <a:avLst/>
          </a:prstGeom>
          <a:noFill/>
        </p:spPr>
        <p:txBody>
          <a:bodyPr wrap="square">
            <a:spAutoFit/>
          </a:bodyPr>
          <a:lstStyle/>
          <a:p>
            <a:pPr algn="l"/>
            <a:r>
              <a:rPr lang="en-US" b="1" i="0" dirty="0">
                <a:solidFill>
                  <a:srgbClr val="1C1D1E"/>
                </a:solidFill>
                <a:effectLst/>
                <a:latin typeface="Open Sans" panose="020B0606030504020204" pitchFamily="34" charset="0"/>
              </a:rPr>
              <a:t>Prion-like proteins: from computational approaches to proteome-wide analysis</a:t>
            </a:r>
            <a:br>
              <a:rPr lang="en-US" b="1" i="0" dirty="0">
                <a:solidFill>
                  <a:srgbClr val="1C1D1E"/>
                </a:solidFill>
                <a:effectLst/>
                <a:latin typeface="Open Sans" panose="020B0606030504020204" pitchFamily="34" charset="0"/>
              </a:rPr>
            </a:br>
            <a:r>
              <a:rPr lang="en-US" sz="1100" b="1" i="0" dirty="0">
                <a:solidFill>
                  <a:srgbClr val="1C1D1E"/>
                </a:solidFill>
                <a:effectLst/>
                <a:latin typeface="Open Sans" panose="020B0606030504020204" pitchFamily="34" charset="0"/>
              </a:rPr>
              <a:t>(</a:t>
            </a:r>
            <a:r>
              <a:rPr lang="en-US" sz="1100" b="1" i="0" dirty="0">
                <a:solidFill>
                  <a:srgbClr val="1C1D1E"/>
                </a:solidFill>
                <a:effectLst/>
                <a:latin typeface="Open Sans" panose="020B0606030504020204" pitchFamily="34" charset="0"/>
                <a:hlinkClick r:id="rId4"/>
              </a:rPr>
              <a:t>https://febs.onlinelibrary.wiley.com/doi/full/10.1002/2211-5463.13213</a:t>
            </a:r>
            <a:r>
              <a:rPr lang="en-US" sz="1100" b="1" i="0" dirty="0">
                <a:solidFill>
                  <a:srgbClr val="1C1D1E"/>
                </a:solidFill>
                <a:effectLst/>
                <a:latin typeface="Open Sans" panose="020B0606030504020204" pitchFamily="34" charset="0"/>
              </a:rPr>
              <a:t>)</a:t>
            </a:r>
            <a:endParaRPr lang="en-US" b="1" i="0" dirty="0">
              <a:solidFill>
                <a:srgbClr val="1C1D1E"/>
              </a:solidFill>
              <a:effectLst/>
              <a:latin typeface="Open Sans" panose="020B0606030504020204" pitchFamily="34" charset="0"/>
            </a:endParaRPr>
          </a:p>
          <a:p>
            <a:pPr algn="l"/>
            <a:endParaRPr lang="en-US" b="1" i="0" dirty="0">
              <a:solidFill>
                <a:srgbClr val="1C1D1E"/>
              </a:solidFill>
              <a:effectLst/>
              <a:latin typeface="Open Sans" panose="020B0606030504020204" pitchFamily="34" charset="0"/>
            </a:endParaRPr>
          </a:p>
        </p:txBody>
      </p:sp>
      <p:pic>
        <p:nvPicPr>
          <p:cNvPr id="7" name="Picture 6">
            <a:extLst>
              <a:ext uri="{FF2B5EF4-FFF2-40B4-BE49-F238E27FC236}">
                <a16:creationId xmlns:a16="http://schemas.microsoft.com/office/drawing/2014/main" id="{247FD192-7CCA-45AB-880C-B9D09E9C8C78}"/>
              </a:ext>
            </a:extLst>
          </p:cNvPr>
          <p:cNvPicPr>
            <a:picLocks noChangeAspect="1"/>
          </p:cNvPicPr>
          <p:nvPr/>
        </p:nvPicPr>
        <p:blipFill>
          <a:blip r:embed="rId5"/>
          <a:stretch>
            <a:fillRect/>
          </a:stretch>
        </p:blipFill>
        <p:spPr>
          <a:xfrm>
            <a:off x="6545129" y="3174795"/>
            <a:ext cx="4410075" cy="742950"/>
          </a:xfrm>
          <a:prstGeom prst="rect">
            <a:avLst/>
          </a:prstGeom>
          <a:ln>
            <a:solidFill>
              <a:schemeClr val="tx1"/>
            </a:solidFill>
          </a:ln>
        </p:spPr>
      </p:pic>
      <p:pic>
        <p:nvPicPr>
          <p:cNvPr id="9" name="Picture 8">
            <a:extLst>
              <a:ext uri="{FF2B5EF4-FFF2-40B4-BE49-F238E27FC236}">
                <a16:creationId xmlns:a16="http://schemas.microsoft.com/office/drawing/2014/main" id="{5B0EA2DD-2415-1B2D-2BF5-FEF6D8F6F6FF}"/>
              </a:ext>
            </a:extLst>
          </p:cNvPr>
          <p:cNvPicPr>
            <a:picLocks noChangeAspect="1"/>
          </p:cNvPicPr>
          <p:nvPr/>
        </p:nvPicPr>
        <p:blipFill>
          <a:blip r:embed="rId6"/>
          <a:stretch>
            <a:fillRect/>
          </a:stretch>
        </p:blipFill>
        <p:spPr>
          <a:xfrm>
            <a:off x="6566082" y="4070145"/>
            <a:ext cx="4410075" cy="733425"/>
          </a:xfrm>
          <a:prstGeom prst="rect">
            <a:avLst/>
          </a:prstGeom>
          <a:ln>
            <a:solidFill>
              <a:schemeClr val="tx1"/>
            </a:solidFill>
          </a:ln>
        </p:spPr>
      </p:pic>
      <p:sp>
        <p:nvSpPr>
          <p:cNvPr id="10" name="Title 1">
            <a:extLst>
              <a:ext uri="{FF2B5EF4-FFF2-40B4-BE49-F238E27FC236}">
                <a16:creationId xmlns:a16="http://schemas.microsoft.com/office/drawing/2014/main" id="{56C407B6-05E6-DD88-4596-F932AA02ADF6}"/>
              </a:ext>
            </a:extLst>
          </p:cNvPr>
          <p:cNvSpPr txBox="1">
            <a:spLocks/>
          </p:cNvSpPr>
          <p:nvPr/>
        </p:nvSpPr>
        <p:spPr>
          <a:xfrm>
            <a:off x="734022" y="1577627"/>
            <a:ext cx="10515600" cy="742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0000"/>
                </a:solidFill>
              </a:rPr>
              <a:t>We are still far from a proper model </a:t>
            </a:r>
            <a:r>
              <a:rPr lang="en-US" sz="2400" b="1" dirty="0">
                <a:solidFill>
                  <a:srgbClr val="FF0000"/>
                </a:solidFill>
                <a:sym typeface="Wingdings" panose="05000000000000000000" pitchFamily="2" charset="2"/>
              </a:rPr>
              <a:t></a:t>
            </a:r>
            <a:endParaRPr lang="en-US" sz="2400" b="1" dirty="0">
              <a:solidFill>
                <a:srgbClr val="FF0000"/>
              </a:solidFill>
            </a:endParaRPr>
          </a:p>
        </p:txBody>
      </p:sp>
    </p:spTree>
    <p:extLst>
      <p:ext uri="{BB962C8B-B14F-4D97-AF65-F5344CB8AC3E}">
        <p14:creationId xmlns:p14="http://schemas.microsoft.com/office/powerpoint/2010/main" val="397681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E75417-734F-5C19-96A6-DF1CF2282504}"/>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Why prions?</a:t>
            </a:r>
            <a:endParaRPr lang="he-IL" dirty="0"/>
          </a:p>
        </p:txBody>
      </p:sp>
      <p:sp>
        <p:nvSpPr>
          <p:cNvPr id="3" name="מציין מיקום תוכן 2">
            <a:extLst>
              <a:ext uri="{FF2B5EF4-FFF2-40B4-BE49-F238E27FC236}">
                <a16:creationId xmlns:a16="http://schemas.microsoft.com/office/drawing/2014/main" id="{21E6BB7C-161D-77B6-D8F2-D1190094EA38}"/>
              </a:ext>
            </a:extLst>
          </p:cNvPr>
          <p:cNvSpPr>
            <a:spLocks noGrp="1"/>
          </p:cNvSpPr>
          <p:nvPr>
            <p:ph idx="1"/>
          </p:nvPr>
        </p:nvSpPr>
        <p:spPr>
          <a:xfrm>
            <a:off x="838200" y="1825625"/>
            <a:ext cx="8244407" cy="4351338"/>
          </a:xfrm>
        </p:spPr>
        <p:txBody>
          <a:bodyPr>
            <a:normAutofit/>
          </a:bodyPr>
          <a:lstStyle/>
          <a:p>
            <a:r>
              <a:rPr lang="en-US" b="0" i="0" dirty="0">
                <a:effectLst/>
                <a:latin typeface="Söhne"/>
              </a:rPr>
              <a:t>Increasing evidence argues that </a:t>
            </a:r>
            <a:r>
              <a:rPr lang="en-US" b="0" i="0" dirty="0" err="1">
                <a:effectLst/>
                <a:latin typeface="Söhne"/>
              </a:rPr>
              <a:t>PrP</a:t>
            </a:r>
            <a:r>
              <a:rPr lang="en-US" b="0" i="0" baseline="30000" dirty="0" err="1">
                <a:effectLst/>
                <a:latin typeface="Söhne"/>
              </a:rPr>
              <a:t>Sc</a:t>
            </a:r>
            <a:r>
              <a:rPr lang="en-US" b="0" i="0" dirty="0">
                <a:effectLst/>
                <a:latin typeface="Söhne"/>
              </a:rPr>
              <a:t> is associated with Alzheimer’s, Parkinson’s, Creutzfeldt-Jakob, and Lou Gehrig’s diseases, as well as the tauopathies. </a:t>
            </a:r>
            <a:br>
              <a:rPr lang="en-US" b="0" i="0" dirty="0">
                <a:effectLst/>
                <a:latin typeface="Söhne"/>
              </a:rPr>
            </a:br>
            <a:endParaRPr lang="en-US" b="0" i="0" dirty="0">
              <a:effectLst/>
              <a:latin typeface="Söhne"/>
            </a:endParaRPr>
          </a:p>
          <a:p>
            <a:r>
              <a:rPr lang="en-US" dirty="0">
                <a:latin typeface="Söhne"/>
              </a:rPr>
              <a:t>T</a:t>
            </a:r>
            <a:r>
              <a:rPr lang="en-US" b="0" i="0" dirty="0">
                <a:effectLst/>
                <a:latin typeface="Söhne"/>
              </a:rPr>
              <a:t>he pathogenesis of such illnesses seems to require prion accumulation to exceed some critical threshold before neurological dysfunction manifests. </a:t>
            </a:r>
            <a:endParaRPr lang="he-IL" dirty="0">
              <a:latin typeface="Söhne"/>
            </a:endParaRPr>
          </a:p>
        </p:txBody>
      </p:sp>
      <p:pic>
        <p:nvPicPr>
          <p:cNvPr id="5" name="תמונה 4">
            <a:extLst>
              <a:ext uri="{FF2B5EF4-FFF2-40B4-BE49-F238E27FC236}">
                <a16:creationId xmlns:a16="http://schemas.microsoft.com/office/drawing/2014/main" id="{F69F24EB-ABD8-DF68-B2D0-10F3FBF4F69B}"/>
              </a:ext>
            </a:extLst>
          </p:cNvPr>
          <p:cNvPicPr>
            <a:picLocks noChangeAspect="1"/>
          </p:cNvPicPr>
          <p:nvPr/>
        </p:nvPicPr>
        <p:blipFill>
          <a:blip r:embed="rId3"/>
          <a:stretch>
            <a:fillRect/>
          </a:stretch>
        </p:blipFill>
        <p:spPr>
          <a:xfrm>
            <a:off x="9082607" y="1825625"/>
            <a:ext cx="2734057" cy="4229690"/>
          </a:xfrm>
          <a:prstGeom prst="rect">
            <a:avLst/>
          </a:prstGeom>
        </p:spPr>
      </p:pic>
    </p:spTree>
    <p:extLst>
      <p:ext uri="{BB962C8B-B14F-4D97-AF65-F5344CB8AC3E}">
        <p14:creationId xmlns:p14="http://schemas.microsoft.com/office/powerpoint/2010/main" val="1852758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4A7B-E895-1119-97D7-F249AD8648F1}"/>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Human Prions Predictions</a:t>
            </a:r>
          </a:p>
        </p:txBody>
      </p:sp>
      <p:graphicFrame>
        <p:nvGraphicFramePr>
          <p:cNvPr id="4" name="Content Placeholder 3">
            <a:extLst>
              <a:ext uri="{FF2B5EF4-FFF2-40B4-BE49-F238E27FC236}">
                <a16:creationId xmlns:a16="http://schemas.microsoft.com/office/drawing/2014/main" id="{3F915DCD-8346-D90F-983E-21697471EB14}"/>
              </a:ext>
            </a:extLst>
          </p:cNvPr>
          <p:cNvGraphicFramePr>
            <a:graphicFrameLocks noGrp="1"/>
          </p:cNvGraphicFramePr>
          <p:nvPr>
            <p:ph idx="1"/>
          </p:nvPr>
        </p:nvGraphicFramePr>
        <p:xfrm>
          <a:off x="1547446" y="1825626"/>
          <a:ext cx="8886090" cy="4868251"/>
        </p:xfrm>
        <a:graphic>
          <a:graphicData uri="http://schemas.openxmlformats.org/drawingml/2006/table">
            <a:tbl>
              <a:tblPr/>
              <a:tblGrid>
                <a:gridCol w="1481015">
                  <a:extLst>
                    <a:ext uri="{9D8B030D-6E8A-4147-A177-3AD203B41FA5}">
                      <a16:colId xmlns:a16="http://schemas.microsoft.com/office/drawing/2014/main" val="1245293215"/>
                    </a:ext>
                  </a:extLst>
                </a:gridCol>
                <a:gridCol w="1481015">
                  <a:extLst>
                    <a:ext uri="{9D8B030D-6E8A-4147-A177-3AD203B41FA5}">
                      <a16:colId xmlns:a16="http://schemas.microsoft.com/office/drawing/2014/main" val="2214647500"/>
                    </a:ext>
                  </a:extLst>
                </a:gridCol>
                <a:gridCol w="1481015">
                  <a:extLst>
                    <a:ext uri="{9D8B030D-6E8A-4147-A177-3AD203B41FA5}">
                      <a16:colId xmlns:a16="http://schemas.microsoft.com/office/drawing/2014/main" val="73838763"/>
                    </a:ext>
                  </a:extLst>
                </a:gridCol>
                <a:gridCol w="1481015">
                  <a:extLst>
                    <a:ext uri="{9D8B030D-6E8A-4147-A177-3AD203B41FA5}">
                      <a16:colId xmlns:a16="http://schemas.microsoft.com/office/drawing/2014/main" val="3105069609"/>
                    </a:ext>
                  </a:extLst>
                </a:gridCol>
                <a:gridCol w="1481015">
                  <a:extLst>
                    <a:ext uri="{9D8B030D-6E8A-4147-A177-3AD203B41FA5}">
                      <a16:colId xmlns:a16="http://schemas.microsoft.com/office/drawing/2014/main" val="3321895341"/>
                    </a:ext>
                  </a:extLst>
                </a:gridCol>
                <a:gridCol w="1481015">
                  <a:extLst>
                    <a:ext uri="{9D8B030D-6E8A-4147-A177-3AD203B41FA5}">
                      <a16:colId xmlns:a16="http://schemas.microsoft.com/office/drawing/2014/main" val="1731636008"/>
                    </a:ext>
                  </a:extLst>
                </a:gridCol>
              </a:tblGrid>
              <a:tr h="405687">
                <a:tc>
                  <a:txBody>
                    <a:bodyPr/>
                    <a:lstStyle/>
                    <a:p>
                      <a:pPr algn="r"/>
                      <a:endParaRPr lang="en-US" sz="1000" b="1" dirty="0">
                        <a:effectLst/>
                      </a:endParaRPr>
                    </a:p>
                  </a:txBody>
                  <a:tcPr marL="51802" marR="51802" marT="25901" marB="25901" anchor="ctr">
                    <a:lnL>
                      <a:noFill/>
                    </a:lnL>
                    <a:lnR>
                      <a:noFill/>
                    </a:lnR>
                    <a:lnT>
                      <a:noFill/>
                    </a:lnT>
                    <a:lnB>
                      <a:noFill/>
                    </a:lnB>
                    <a:noFill/>
                  </a:tcPr>
                </a:tc>
                <a:tc>
                  <a:txBody>
                    <a:bodyPr/>
                    <a:lstStyle/>
                    <a:p>
                      <a:pPr algn="r"/>
                      <a:r>
                        <a:rPr lang="en-US" sz="1000" b="1" dirty="0">
                          <a:effectLst/>
                        </a:rPr>
                        <a:t>Genes</a:t>
                      </a:r>
                    </a:p>
                  </a:txBody>
                  <a:tcPr marL="51802" marR="51802" marT="25901" marB="25901" anchor="ctr">
                    <a:lnL>
                      <a:noFill/>
                    </a:lnL>
                    <a:lnR>
                      <a:noFill/>
                    </a:lnR>
                    <a:lnT>
                      <a:noFill/>
                    </a:lnT>
                    <a:lnB>
                      <a:noFill/>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dirty="0">
                          <a:effectLst/>
                        </a:rPr>
                        <a:t>model_1_pred</a:t>
                      </a:r>
                    </a:p>
                    <a:p>
                      <a:pPr algn="r"/>
                      <a:endParaRPr lang="en-US" sz="1000" b="1" dirty="0">
                        <a:effectLst/>
                      </a:endParaRPr>
                    </a:p>
                  </a:txBody>
                  <a:tcPr marL="51802" marR="51802" marT="25901" marB="25901" anchor="ctr">
                    <a:lnL>
                      <a:noFill/>
                    </a:lnL>
                    <a:lnR>
                      <a:noFill/>
                    </a:lnR>
                    <a:lnT>
                      <a:noFill/>
                    </a:lnT>
                    <a:lnB>
                      <a:noFill/>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dirty="0">
                          <a:effectLst/>
                        </a:rPr>
                        <a:t>model_2_pred</a:t>
                      </a:r>
                    </a:p>
                    <a:p>
                      <a:pPr algn="r"/>
                      <a:endParaRPr lang="en-US" sz="1000" b="1" dirty="0">
                        <a:effectLst/>
                      </a:endParaRPr>
                    </a:p>
                  </a:txBody>
                  <a:tcPr marL="51802" marR="51802" marT="25901" marB="25901" anchor="ctr">
                    <a:lnL>
                      <a:noFill/>
                    </a:lnL>
                    <a:lnR>
                      <a:noFill/>
                    </a:lnR>
                    <a:lnT>
                      <a:noFill/>
                    </a:lnT>
                    <a:lnB>
                      <a:noFill/>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1" dirty="0">
                          <a:effectLst/>
                        </a:rPr>
                        <a:t>d2_model_1_pred</a:t>
                      </a:r>
                    </a:p>
                    <a:p>
                      <a:pPr algn="r"/>
                      <a:endParaRPr lang="en-US" sz="1000" b="1" dirty="0">
                        <a:effectLst/>
                      </a:endParaRPr>
                    </a:p>
                  </a:txBody>
                  <a:tcPr marL="51802" marR="51802" marT="25901" marB="25901"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d2_model_2_pred</a:t>
                      </a:r>
                    </a:p>
                    <a:p>
                      <a:endParaRPr lang="en-US" sz="1000" dirty="0"/>
                    </a:p>
                  </a:txBody>
                  <a:tcPr marL="51802" marR="51802" marT="25901" marB="25901">
                    <a:lnL>
                      <a:noFill/>
                    </a:lnL>
                  </a:tcPr>
                </a:tc>
                <a:extLst>
                  <a:ext uri="{0D108BD9-81ED-4DB2-BD59-A6C34878D82A}">
                    <a16:rowId xmlns:a16="http://schemas.microsoft.com/office/drawing/2014/main" val="922957554"/>
                  </a:ext>
                </a:extLst>
              </a:tr>
              <a:tr h="927286">
                <a:tc>
                  <a:txBody>
                    <a:bodyPr/>
                    <a:lstStyle/>
                    <a:p>
                      <a:pPr fontAlgn="ctr"/>
                      <a:r>
                        <a:rPr lang="en-US" sz="1000" b="1" dirty="0">
                          <a:effectLst/>
                        </a:rPr>
                        <a:t>2032</a:t>
                      </a:r>
                    </a:p>
                  </a:txBody>
                  <a:tcPr marL="51802" marR="51802" marT="25901" marB="25901" anchor="ctr">
                    <a:lnL>
                      <a:noFill/>
                    </a:lnL>
                    <a:lnR>
                      <a:noFill/>
                    </a:lnR>
                    <a:lnT>
                      <a:noFill/>
                    </a:lnT>
                    <a:lnB>
                      <a:noFill/>
                    </a:lnB>
                    <a:noFill/>
                  </a:tcPr>
                </a:tc>
                <a:tc>
                  <a:txBody>
                    <a:bodyPr/>
                    <a:lstStyle/>
                    <a:p>
                      <a:pPr algn="r"/>
                      <a:r>
                        <a:rPr lang="en-US" sz="1000">
                          <a:effectLst/>
                        </a:rPr>
                        <a:t>MANLGCWMLVLFVATWSDLGLCKKRPKPGGWNTGGSRYPGQGSPGG...</a:t>
                      </a:r>
                    </a:p>
                  </a:txBody>
                  <a:tcPr marL="51802" marR="51802" marT="25901" marB="25901" anchor="ctr">
                    <a:lnL>
                      <a:noFill/>
                    </a:lnL>
                    <a:lnR>
                      <a:noFill/>
                    </a:lnR>
                    <a:lnT>
                      <a:noFill/>
                    </a:lnT>
                    <a:lnB>
                      <a:noFill/>
                    </a:lnB>
                    <a:noFill/>
                  </a:tcPr>
                </a:tc>
                <a:tc>
                  <a:txBody>
                    <a:bodyPr/>
                    <a:lstStyle/>
                    <a:p>
                      <a:pPr algn="r"/>
                      <a:r>
                        <a:rPr lang="en-US" sz="1000">
                          <a:effectLst/>
                        </a:rPr>
                        <a:t>0.539081</a:t>
                      </a:r>
                    </a:p>
                  </a:txBody>
                  <a:tcPr marL="51802" marR="51802" marT="25901" marB="25901" anchor="ctr">
                    <a:lnL>
                      <a:noFill/>
                    </a:lnL>
                    <a:lnR>
                      <a:noFill/>
                    </a:lnR>
                    <a:lnT>
                      <a:noFill/>
                    </a:lnT>
                    <a:lnB>
                      <a:noFill/>
                    </a:lnB>
                    <a:noFill/>
                  </a:tcPr>
                </a:tc>
                <a:tc>
                  <a:txBody>
                    <a:bodyPr/>
                    <a:lstStyle/>
                    <a:p>
                      <a:pPr algn="r"/>
                      <a:r>
                        <a:rPr lang="en-US" sz="1000" b="1" dirty="0">
                          <a:effectLst/>
                        </a:rPr>
                        <a:t>0.888120</a:t>
                      </a:r>
                    </a:p>
                  </a:txBody>
                  <a:tcPr marL="51802" marR="51802" marT="25901" marB="25901" anchor="ctr">
                    <a:lnL>
                      <a:noFill/>
                    </a:lnL>
                    <a:lnR>
                      <a:noFill/>
                    </a:lnR>
                    <a:lnT>
                      <a:noFill/>
                    </a:lnT>
                    <a:lnB>
                      <a:noFill/>
                    </a:lnB>
                    <a:solidFill>
                      <a:srgbClr val="FF0000"/>
                    </a:solidFill>
                  </a:tcPr>
                </a:tc>
                <a:tc>
                  <a:txBody>
                    <a:bodyPr/>
                    <a:lstStyle/>
                    <a:p>
                      <a:pPr algn="r"/>
                      <a:r>
                        <a:rPr lang="en-US" sz="1000">
                          <a:effectLst/>
                        </a:rPr>
                        <a:t>0.339745</a:t>
                      </a:r>
                    </a:p>
                  </a:txBody>
                  <a:tcPr marL="51802" marR="51802" marT="25901" marB="25901" anchor="ctr">
                    <a:lnL>
                      <a:noFill/>
                    </a:lnL>
                    <a:lnR>
                      <a:noFill/>
                    </a:lnR>
                    <a:lnT>
                      <a:noFill/>
                    </a:lnT>
                    <a:lnB>
                      <a:noFill/>
                    </a:lnB>
                    <a:noFill/>
                  </a:tcPr>
                </a:tc>
                <a:tc>
                  <a:txBody>
                    <a:bodyPr/>
                    <a:lstStyle/>
                    <a:p>
                      <a:pPr algn="r"/>
                      <a:r>
                        <a:rPr lang="en-US" sz="1000" dirty="0">
                          <a:effectLst/>
                        </a:rPr>
                        <a:t>0.503626</a:t>
                      </a:r>
                    </a:p>
                  </a:txBody>
                  <a:tcPr marL="51802" marR="51802" marT="25901" marB="25901" anchor="ctr">
                    <a:lnL>
                      <a:noFill/>
                    </a:lnL>
                    <a:lnR>
                      <a:noFill/>
                    </a:lnR>
                    <a:lnB>
                      <a:noFill/>
                    </a:lnB>
                    <a:noFill/>
                  </a:tcPr>
                </a:tc>
                <a:extLst>
                  <a:ext uri="{0D108BD9-81ED-4DB2-BD59-A6C34878D82A}">
                    <a16:rowId xmlns:a16="http://schemas.microsoft.com/office/drawing/2014/main" val="1589231372"/>
                  </a:ext>
                </a:extLst>
              </a:tr>
              <a:tr h="927286">
                <a:tc>
                  <a:txBody>
                    <a:bodyPr/>
                    <a:lstStyle/>
                    <a:p>
                      <a:pPr fontAlgn="ctr"/>
                      <a:r>
                        <a:rPr lang="en-US" sz="1000" b="1">
                          <a:effectLst/>
                        </a:rPr>
                        <a:t>13593</a:t>
                      </a:r>
                    </a:p>
                  </a:txBody>
                  <a:tcPr marL="51802" marR="51802" marT="25901" marB="25901" anchor="ctr">
                    <a:lnL>
                      <a:noFill/>
                    </a:lnL>
                    <a:lnR>
                      <a:noFill/>
                    </a:lnR>
                    <a:lnT>
                      <a:noFill/>
                    </a:lnT>
                    <a:lnB>
                      <a:noFill/>
                    </a:lnB>
                    <a:noFill/>
                  </a:tcPr>
                </a:tc>
                <a:tc>
                  <a:txBody>
                    <a:bodyPr/>
                    <a:lstStyle/>
                    <a:p>
                      <a:pPr algn="r"/>
                      <a:r>
                        <a:rPr lang="en-US" sz="1000">
                          <a:effectLst/>
                        </a:rPr>
                        <a:t>MRKHLSWWWLATVCMLLFSHLSAVQTRGIKHRIKWNRKALPSTAQI...</a:t>
                      </a:r>
                    </a:p>
                  </a:txBody>
                  <a:tcPr marL="51802" marR="51802" marT="25901" marB="25901" anchor="ctr">
                    <a:lnL>
                      <a:noFill/>
                    </a:lnL>
                    <a:lnR>
                      <a:noFill/>
                    </a:lnR>
                    <a:lnT>
                      <a:noFill/>
                    </a:lnT>
                    <a:lnB>
                      <a:noFill/>
                    </a:lnB>
                    <a:noFill/>
                  </a:tcPr>
                </a:tc>
                <a:tc>
                  <a:txBody>
                    <a:bodyPr/>
                    <a:lstStyle/>
                    <a:p>
                      <a:pPr algn="r"/>
                      <a:r>
                        <a:rPr lang="en-US" sz="1000">
                          <a:effectLst/>
                        </a:rPr>
                        <a:t>0.507200</a:t>
                      </a:r>
                    </a:p>
                  </a:txBody>
                  <a:tcPr marL="51802" marR="51802" marT="25901" marB="25901" anchor="ctr">
                    <a:lnL>
                      <a:noFill/>
                    </a:lnL>
                    <a:lnR>
                      <a:noFill/>
                    </a:lnR>
                    <a:lnT>
                      <a:noFill/>
                    </a:lnT>
                    <a:lnB>
                      <a:noFill/>
                    </a:lnB>
                    <a:noFill/>
                  </a:tcPr>
                </a:tc>
                <a:tc>
                  <a:txBody>
                    <a:bodyPr/>
                    <a:lstStyle/>
                    <a:p>
                      <a:pPr algn="r"/>
                      <a:r>
                        <a:rPr lang="en-US" sz="1000">
                          <a:effectLst/>
                        </a:rPr>
                        <a:t>0.627681</a:t>
                      </a:r>
                    </a:p>
                  </a:txBody>
                  <a:tcPr marL="51802" marR="51802" marT="25901" marB="25901" anchor="ctr">
                    <a:lnL>
                      <a:noFill/>
                    </a:lnL>
                    <a:lnR>
                      <a:noFill/>
                    </a:lnR>
                    <a:lnT>
                      <a:noFill/>
                    </a:lnT>
                    <a:lnB>
                      <a:noFill/>
                    </a:lnB>
                    <a:noFill/>
                  </a:tcPr>
                </a:tc>
                <a:tc>
                  <a:txBody>
                    <a:bodyPr/>
                    <a:lstStyle/>
                    <a:p>
                      <a:pPr algn="r"/>
                      <a:r>
                        <a:rPr lang="en-US" sz="1000">
                          <a:effectLst/>
                        </a:rPr>
                        <a:t>0.364502</a:t>
                      </a:r>
                    </a:p>
                  </a:txBody>
                  <a:tcPr marL="51802" marR="51802" marT="25901" marB="25901" anchor="ctr">
                    <a:lnL>
                      <a:noFill/>
                    </a:lnL>
                    <a:lnR>
                      <a:noFill/>
                    </a:lnR>
                    <a:lnT>
                      <a:noFill/>
                    </a:lnT>
                    <a:lnB>
                      <a:noFill/>
                    </a:lnB>
                    <a:noFill/>
                  </a:tcPr>
                </a:tc>
                <a:tc>
                  <a:txBody>
                    <a:bodyPr/>
                    <a:lstStyle/>
                    <a:p>
                      <a:pPr algn="r"/>
                      <a:r>
                        <a:rPr lang="en-US" sz="1000" dirty="0">
                          <a:effectLst/>
                        </a:rPr>
                        <a:t>0.459440</a:t>
                      </a:r>
                    </a:p>
                  </a:txBody>
                  <a:tcPr marL="51802" marR="51802" marT="25901" marB="25901" anchor="ctr">
                    <a:lnL>
                      <a:noFill/>
                    </a:lnL>
                    <a:lnR>
                      <a:noFill/>
                    </a:lnR>
                    <a:lnT>
                      <a:noFill/>
                    </a:lnT>
                    <a:lnB>
                      <a:noFill/>
                    </a:lnB>
                    <a:noFill/>
                  </a:tcPr>
                </a:tc>
                <a:extLst>
                  <a:ext uri="{0D108BD9-81ED-4DB2-BD59-A6C34878D82A}">
                    <a16:rowId xmlns:a16="http://schemas.microsoft.com/office/drawing/2014/main" val="3915254176"/>
                  </a:ext>
                </a:extLst>
              </a:tr>
              <a:tr h="927286">
                <a:tc>
                  <a:txBody>
                    <a:bodyPr/>
                    <a:lstStyle/>
                    <a:p>
                      <a:pPr fontAlgn="ctr"/>
                      <a:r>
                        <a:rPr lang="en-US" sz="1000" b="1">
                          <a:effectLst/>
                        </a:rPr>
                        <a:t>15038</a:t>
                      </a:r>
                    </a:p>
                  </a:txBody>
                  <a:tcPr marL="51802" marR="51802" marT="25901" marB="25901" anchor="ctr">
                    <a:lnL>
                      <a:noFill/>
                    </a:lnL>
                    <a:lnR>
                      <a:noFill/>
                    </a:lnR>
                    <a:lnT>
                      <a:noFill/>
                    </a:lnT>
                    <a:lnB>
                      <a:noFill/>
                    </a:lnB>
                    <a:noFill/>
                  </a:tcPr>
                </a:tc>
                <a:tc>
                  <a:txBody>
                    <a:bodyPr/>
                    <a:lstStyle/>
                    <a:p>
                      <a:pPr algn="r"/>
                      <a:r>
                        <a:rPr lang="en-US" sz="1000">
                          <a:effectLst/>
                        </a:rPr>
                        <a:t>MNWAPATCWALLLAAAFLCDSGAAKGGRGGARGSARGGVRGGARGA...</a:t>
                      </a:r>
                    </a:p>
                  </a:txBody>
                  <a:tcPr marL="51802" marR="51802" marT="25901" marB="25901" anchor="ctr">
                    <a:lnL>
                      <a:noFill/>
                    </a:lnL>
                    <a:lnR>
                      <a:noFill/>
                    </a:lnR>
                    <a:lnT>
                      <a:noFill/>
                    </a:lnT>
                    <a:lnB>
                      <a:noFill/>
                    </a:lnB>
                    <a:noFill/>
                  </a:tcPr>
                </a:tc>
                <a:tc>
                  <a:txBody>
                    <a:bodyPr/>
                    <a:lstStyle/>
                    <a:p>
                      <a:pPr algn="r"/>
                      <a:r>
                        <a:rPr lang="en-US" sz="1000">
                          <a:effectLst/>
                        </a:rPr>
                        <a:t>0.454865</a:t>
                      </a:r>
                    </a:p>
                  </a:txBody>
                  <a:tcPr marL="51802" marR="51802" marT="25901" marB="25901" anchor="ctr">
                    <a:lnL>
                      <a:noFill/>
                    </a:lnL>
                    <a:lnR>
                      <a:noFill/>
                    </a:lnR>
                    <a:lnT>
                      <a:noFill/>
                    </a:lnT>
                    <a:lnB>
                      <a:noFill/>
                    </a:lnB>
                    <a:noFill/>
                  </a:tcPr>
                </a:tc>
                <a:tc>
                  <a:txBody>
                    <a:bodyPr/>
                    <a:lstStyle/>
                    <a:p>
                      <a:pPr algn="r"/>
                      <a:r>
                        <a:rPr lang="en-US" sz="1000">
                          <a:effectLst/>
                        </a:rPr>
                        <a:t>0.155283</a:t>
                      </a:r>
                    </a:p>
                  </a:txBody>
                  <a:tcPr marL="51802" marR="51802" marT="25901" marB="25901" anchor="ctr">
                    <a:lnL>
                      <a:noFill/>
                    </a:lnL>
                    <a:lnR>
                      <a:noFill/>
                    </a:lnR>
                    <a:lnT>
                      <a:noFill/>
                    </a:lnT>
                    <a:lnB>
                      <a:noFill/>
                    </a:lnB>
                    <a:noFill/>
                  </a:tcPr>
                </a:tc>
                <a:tc>
                  <a:txBody>
                    <a:bodyPr/>
                    <a:lstStyle/>
                    <a:p>
                      <a:pPr algn="r"/>
                      <a:r>
                        <a:rPr lang="en-US" sz="1000">
                          <a:effectLst/>
                        </a:rPr>
                        <a:t>0.338311</a:t>
                      </a:r>
                    </a:p>
                  </a:txBody>
                  <a:tcPr marL="51802" marR="51802" marT="25901" marB="25901" anchor="ctr">
                    <a:lnL>
                      <a:noFill/>
                    </a:lnL>
                    <a:lnR>
                      <a:noFill/>
                    </a:lnR>
                    <a:lnT>
                      <a:noFill/>
                    </a:lnT>
                    <a:lnB>
                      <a:noFill/>
                    </a:lnB>
                    <a:noFill/>
                  </a:tcPr>
                </a:tc>
                <a:tc>
                  <a:txBody>
                    <a:bodyPr/>
                    <a:lstStyle/>
                    <a:p>
                      <a:pPr algn="r"/>
                      <a:r>
                        <a:rPr lang="en-US" sz="1000" dirty="0">
                          <a:effectLst/>
                        </a:rPr>
                        <a:t>0.079279</a:t>
                      </a:r>
                    </a:p>
                  </a:txBody>
                  <a:tcPr marL="51802" marR="51802" marT="25901" marB="25901" anchor="ctr">
                    <a:lnL>
                      <a:noFill/>
                    </a:lnL>
                    <a:lnR>
                      <a:noFill/>
                    </a:lnR>
                    <a:lnT>
                      <a:noFill/>
                    </a:lnT>
                    <a:lnB>
                      <a:noFill/>
                    </a:lnB>
                    <a:noFill/>
                  </a:tcPr>
                </a:tc>
                <a:extLst>
                  <a:ext uri="{0D108BD9-81ED-4DB2-BD59-A6C34878D82A}">
                    <a16:rowId xmlns:a16="http://schemas.microsoft.com/office/drawing/2014/main" val="1904783766"/>
                  </a:ext>
                </a:extLst>
              </a:tr>
              <a:tr h="927286">
                <a:tc>
                  <a:txBody>
                    <a:bodyPr/>
                    <a:lstStyle/>
                    <a:p>
                      <a:pPr fontAlgn="ctr"/>
                      <a:r>
                        <a:rPr lang="en-US" sz="1000" b="1">
                          <a:effectLst/>
                        </a:rPr>
                        <a:t>16818</a:t>
                      </a:r>
                    </a:p>
                  </a:txBody>
                  <a:tcPr marL="51802" marR="51802" marT="25901" marB="25901" anchor="ctr">
                    <a:lnL>
                      <a:noFill/>
                    </a:lnL>
                    <a:lnR>
                      <a:noFill/>
                    </a:lnR>
                    <a:lnT>
                      <a:noFill/>
                    </a:lnT>
                    <a:lnB>
                      <a:noFill/>
                    </a:lnB>
                    <a:noFill/>
                  </a:tcPr>
                </a:tc>
                <a:tc>
                  <a:txBody>
                    <a:bodyPr/>
                    <a:lstStyle/>
                    <a:p>
                      <a:pPr algn="r"/>
                      <a:r>
                        <a:rPr lang="en-US" sz="1000">
                          <a:effectLst/>
                        </a:rPr>
                        <a:t>MEHWGQPIPGAGQPWRQPLPTSGRWWLGAASWWWLGAASWWWLGAA...</a:t>
                      </a:r>
                    </a:p>
                  </a:txBody>
                  <a:tcPr marL="51802" marR="51802" marT="25901" marB="25901" anchor="ctr">
                    <a:lnL>
                      <a:noFill/>
                    </a:lnL>
                    <a:lnR>
                      <a:noFill/>
                    </a:lnR>
                    <a:lnT>
                      <a:noFill/>
                    </a:lnT>
                    <a:lnB>
                      <a:noFill/>
                    </a:lnB>
                    <a:noFill/>
                  </a:tcPr>
                </a:tc>
                <a:tc>
                  <a:txBody>
                    <a:bodyPr/>
                    <a:lstStyle/>
                    <a:p>
                      <a:pPr algn="r"/>
                      <a:r>
                        <a:rPr lang="en-US" sz="1000">
                          <a:effectLst/>
                        </a:rPr>
                        <a:t>0.455151</a:t>
                      </a:r>
                    </a:p>
                  </a:txBody>
                  <a:tcPr marL="51802" marR="51802" marT="25901" marB="25901" anchor="ctr">
                    <a:lnL>
                      <a:noFill/>
                    </a:lnL>
                    <a:lnR>
                      <a:noFill/>
                    </a:lnR>
                    <a:lnT>
                      <a:noFill/>
                    </a:lnT>
                    <a:lnB>
                      <a:noFill/>
                    </a:lnB>
                    <a:noFill/>
                  </a:tcPr>
                </a:tc>
                <a:tc>
                  <a:txBody>
                    <a:bodyPr/>
                    <a:lstStyle/>
                    <a:p>
                      <a:pPr algn="r"/>
                      <a:r>
                        <a:rPr lang="en-US" sz="1000">
                          <a:effectLst/>
                        </a:rPr>
                        <a:t>0.075199</a:t>
                      </a:r>
                    </a:p>
                  </a:txBody>
                  <a:tcPr marL="51802" marR="51802" marT="25901" marB="25901" anchor="ctr">
                    <a:lnL>
                      <a:noFill/>
                    </a:lnL>
                    <a:lnR>
                      <a:noFill/>
                    </a:lnR>
                    <a:lnT>
                      <a:noFill/>
                    </a:lnT>
                    <a:lnB>
                      <a:noFill/>
                    </a:lnB>
                    <a:noFill/>
                  </a:tcPr>
                </a:tc>
                <a:tc>
                  <a:txBody>
                    <a:bodyPr/>
                    <a:lstStyle/>
                    <a:p>
                      <a:pPr algn="r"/>
                      <a:r>
                        <a:rPr lang="en-US" sz="1000">
                          <a:effectLst/>
                        </a:rPr>
                        <a:t>0.358389</a:t>
                      </a:r>
                    </a:p>
                  </a:txBody>
                  <a:tcPr marL="51802" marR="51802" marT="25901" marB="25901" anchor="ctr">
                    <a:lnL>
                      <a:noFill/>
                    </a:lnL>
                    <a:lnR>
                      <a:noFill/>
                    </a:lnR>
                    <a:lnT>
                      <a:noFill/>
                    </a:lnT>
                    <a:lnB>
                      <a:noFill/>
                    </a:lnB>
                    <a:noFill/>
                  </a:tcPr>
                </a:tc>
                <a:tc>
                  <a:txBody>
                    <a:bodyPr/>
                    <a:lstStyle/>
                    <a:p>
                      <a:pPr algn="r"/>
                      <a:r>
                        <a:rPr lang="en-US" sz="1000" dirty="0">
                          <a:effectLst/>
                        </a:rPr>
                        <a:t>0.068900</a:t>
                      </a:r>
                    </a:p>
                  </a:txBody>
                  <a:tcPr marL="51802" marR="51802" marT="25901" marB="25901" anchor="ctr">
                    <a:lnL>
                      <a:noFill/>
                    </a:lnL>
                    <a:lnR>
                      <a:noFill/>
                    </a:lnR>
                    <a:lnT>
                      <a:noFill/>
                    </a:lnT>
                    <a:lnB>
                      <a:noFill/>
                    </a:lnB>
                    <a:noFill/>
                  </a:tcPr>
                </a:tc>
                <a:extLst>
                  <a:ext uri="{0D108BD9-81ED-4DB2-BD59-A6C34878D82A}">
                    <a16:rowId xmlns:a16="http://schemas.microsoft.com/office/drawing/2014/main" val="3602753677"/>
                  </a:ext>
                </a:extLst>
              </a:tr>
              <a:tr h="753420">
                <a:tc>
                  <a:txBody>
                    <a:bodyPr/>
                    <a:lstStyle/>
                    <a:p>
                      <a:pPr fontAlgn="ctr"/>
                      <a:r>
                        <a:rPr lang="en-US" sz="1000" b="1">
                          <a:effectLst/>
                        </a:rPr>
                        <a:t>19619</a:t>
                      </a:r>
                    </a:p>
                  </a:txBody>
                  <a:tcPr marL="51802" marR="51802" marT="25901" marB="25901" anchor="ctr">
                    <a:lnL>
                      <a:noFill/>
                    </a:lnL>
                    <a:lnR>
                      <a:noFill/>
                    </a:lnR>
                    <a:lnT>
                      <a:noFill/>
                    </a:lnT>
                    <a:lnB>
                      <a:noFill/>
                    </a:lnB>
                    <a:noFill/>
                  </a:tcPr>
                </a:tc>
                <a:tc>
                  <a:txBody>
                    <a:bodyPr/>
                    <a:lstStyle/>
                    <a:p>
                      <a:pPr algn="r"/>
                      <a:r>
                        <a:rPr lang="en-US" sz="1000">
                          <a:effectLst/>
                        </a:rPr>
                        <a:t>MQHSLVFFFAVILHLSHLLHLDASIHPFRLPFSSKPFLLIPMSNTT...</a:t>
                      </a:r>
                    </a:p>
                  </a:txBody>
                  <a:tcPr marL="51802" marR="51802" marT="25901" marB="25901" anchor="ctr">
                    <a:lnL>
                      <a:noFill/>
                    </a:lnL>
                    <a:lnR>
                      <a:noFill/>
                    </a:lnR>
                    <a:lnT>
                      <a:noFill/>
                    </a:lnT>
                    <a:lnB>
                      <a:noFill/>
                    </a:lnB>
                    <a:noFill/>
                  </a:tcPr>
                </a:tc>
                <a:tc>
                  <a:txBody>
                    <a:bodyPr/>
                    <a:lstStyle/>
                    <a:p>
                      <a:pPr algn="r"/>
                      <a:r>
                        <a:rPr lang="en-US" sz="1000">
                          <a:effectLst/>
                        </a:rPr>
                        <a:t>0.529354</a:t>
                      </a:r>
                    </a:p>
                  </a:txBody>
                  <a:tcPr marL="51802" marR="51802" marT="25901" marB="25901" anchor="ctr">
                    <a:lnL>
                      <a:noFill/>
                    </a:lnL>
                    <a:lnR>
                      <a:noFill/>
                    </a:lnR>
                    <a:lnT>
                      <a:noFill/>
                    </a:lnT>
                    <a:lnB>
                      <a:noFill/>
                    </a:lnB>
                    <a:noFill/>
                  </a:tcPr>
                </a:tc>
                <a:tc>
                  <a:txBody>
                    <a:bodyPr/>
                    <a:lstStyle/>
                    <a:p>
                      <a:pPr algn="r"/>
                      <a:r>
                        <a:rPr lang="en-US" sz="1000" dirty="0">
                          <a:effectLst/>
                        </a:rPr>
                        <a:t>0.142028</a:t>
                      </a:r>
                    </a:p>
                  </a:txBody>
                  <a:tcPr marL="51802" marR="51802" marT="25901" marB="25901" anchor="ctr">
                    <a:lnL>
                      <a:noFill/>
                    </a:lnL>
                    <a:lnR>
                      <a:noFill/>
                    </a:lnR>
                    <a:lnT>
                      <a:noFill/>
                    </a:lnT>
                    <a:lnB>
                      <a:noFill/>
                    </a:lnB>
                    <a:noFill/>
                  </a:tcPr>
                </a:tc>
                <a:tc>
                  <a:txBody>
                    <a:bodyPr/>
                    <a:lstStyle/>
                    <a:p>
                      <a:pPr algn="r"/>
                      <a:r>
                        <a:rPr lang="en-US" sz="1000" dirty="0">
                          <a:effectLst/>
                        </a:rPr>
                        <a:t>0.360302</a:t>
                      </a:r>
                    </a:p>
                  </a:txBody>
                  <a:tcPr marL="51802" marR="51802" marT="25901" marB="25901" anchor="ctr">
                    <a:lnL>
                      <a:noFill/>
                    </a:lnL>
                    <a:lnR>
                      <a:noFill/>
                    </a:lnR>
                    <a:lnT>
                      <a:noFill/>
                    </a:lnT>
                    <a:lnB>
                      <a:noFill/>
                    </a:lnB>
                    <a:noFill/>
                  </a:tcPr>
                </a:tc>
                <a:tc>
                  <a:txBody>
                    <a:bodyPr/>
                    <a:lstStyle/>
                    <a:p>
                      <a:pPr algn="r"/>
                      <a:r>
                        <a:rPr lang="en-US" sz="1000" dirty="0">
                          <a:effectLst/>
                        </a:rPr>
                        <a:t>0.102102</a:t>
                      </a:r>
                    </a:p>
                  </a:txBody>
                  <a:tcPr marL="51802" marR="51802" marT="25901" marB="25901" anchor="ctr">
                    <a:lnL>
                      <a:noFill/>
                    </a:lnL>
                    <a:lnR>
                      <a:noFill/>
                    </a:lnR>
                    <a:lnT>
                      <a:noFill/>
                    </a:lnT>
                    <a:lnB>
                      <a:noFill/>
                    </a:lnB>
                    <a:noFill/>
                  </a:tcPr>
                </a:tc>
                <a:extLst>
                  <a:ext uri="{0D108BD9-81ED-4DB2-BD59-A6C34878D82A}">
                    <a16:rowId xmlns:a16="http://schemas.microsoft.com/office/drawing/2014/main" val="403370430"/>
                  </a:ext>
                </a:extLst>
              </a:tr>
            </a:tbl>
          </a:graphicData>
        </a:graphic>
      </p:graphicFrame>
    </p:spTree>
    <p:extLst>
      <p:ext uri="{BB962C8B-B14F-4D97-AF65-F5344CB8AC3E}">
        <p14:creationId xmlns:p14="http://schemas.microsoft.com/office/powerpoint/2010/main" val="902388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15AB-CEF0-592D-E220-74C6A2E6252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Data matters</a:t>
            </a:r>
            <a:endParaRPr lang="en-US" dirty="0"/>
          </a:p>
        </p:txBody>
      </p:sp>
      <p:sp>
        <p:nvSpPr>
          <p:cNvPr id="3" name="Content Placeholder 2">
            <a:extLst>
              <a:ext uri="{FF2B5EF4-FFF2-40B4-BE49-F238E27FC236}">
                <a16:creationId xmlns:a16="http://schemas.microsoft.com/office/drawing/2014/main" id="{6A0A9D9D-9F69-0E99-12B3-00421F9824BA}"/>
              </a:ext>
            </a:extLst>
          </p:cNvPr>
          <p:cNvSpPr>
            <a:spLocks noGrp="1"/>
          </p:cNvSpPr>
          <p:nvPr>
            <p:ph idx="1"/>
          </p:nvPr>
        </p:nvSpPr>
        <p:spPr/>
        <p:txBody>
          <a:bodyPr/>
          <a:lstStyle/>
          <a:p>
            <a:r>
              <a:rPr lang="en-US" dirty="0"/>
              <a:t>The Negative Set we use matters a lot! </a:t>
            </a:r>
          </a:p>
          <a:p>
            <a:pPr lvl="1"/>
            <a:r>
              <a:rPr lang="en-US" dirty="0"/>
              <a:t>Data Set 1 -&gt; Better Human Prion identification (ranked 12!)</a:t>
            </a:r>
          </a:p>
          <a:p>
            <a:pPr lvl="1"/>
            <a:r>
              <a:rPr lang="en-US" dirty="0"/>
              <a:t>Data Set 2 -&gt; More sensitive in amounts</a:t>
            </a:r>
          </a:p>
        </p:txBody>
      </p:sp>
      <p:pic>
        <p:nvPicPr>
          <p:cNvPr id="1028" name="Picture 4">
            <a:extLst>
              <a:ext uri="{FF2B5EF4-FFF2-40B4-BE49-F238E27FC236}">
                <a16:creationId xmlns:a16="http://schemas.microsoft.com/office/drawing/2014/main" id="{FCBB9D5B-8F42-8710-44AA-193BB2455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11" y="3131108"/>
            <a:ext cx="6300396" cy="345817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מחולל הממים | מלך הממים | מימ קינג">
            <a:extLst>
              <a:ext uri="{FF2B5EF4-FFF2-40B4-BE49-F238E27FC236}">
                <a16:creationId xmlns:a16="http://schemas.microsoft.com/office/drawing/2014/main" id="{2E21EAEA-1D91-5E0F-AA22-8C157AD3E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405" y="3429000"/>
            <a:ext cx="2808306" cy="175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553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5462-AE9C-A7E9-EE1B-0BD6777931EA}"/>
              </a:ext>
            </a:extLst>
          </p:cNvPr>
          <p:cNvSpPr>
            <a:spLocks noGrp="1"/>
          </p:cNvSpPr>
          <p:nvPr>
            <p:ph type="title"/>
          </p:nvPr>
        </p:nvSpPr>
        <p:spPr/>
        <p:txBody>
          <a:bodyPr>
            <a:normAutofit/>
          </a:bodyPr>
          <a:lstStyle/>
          <a:p>
            <a:r>
              <a:rPr lang="en-US" dirty="0">
                <a:latin typeface="Aharoni" panose="02010803020104030203" pitchFamily="2" charset="-79"/>
                <a:cs typeface="Aharoni" panose="02010803020104030203" pitchFamily="2" charset="-79"/>
              </a:rPr>
              <a:t>Data Effects on Model Results</a:t>
            </a:r>
          </a:p>
        </p:txBody>
      </p:sp>
      <p:sp>
        <p:nvSpPr>
          <p:cNvPr id="3" name="Content Placeholder 2">
            <a:extLst>
              <a:ext uri="{FF2B5EF4-FFF2-40B4-BE49-F238E27FC236}">
                <a16:creationId xmlns:a16="http://schemas.microsoft.com/office/drawing/2014/main" id="{9450BA50-9D8E-7A5D-7851-19A24FE0DDC8}"/>
              </a:ext>
            </a:extLst>
          </p:cNvPr>
          <p:cNvSpPr>
            <a:spLocks noGrp="1"/>
          </p:cNvSpPr>
          <p:nvPr>
            <p:ph idx="1"/>
          </p:nvPr>
        </p:nvSpPr>
        <p:spPr>
          <a:xfrm>
            <a:off x="838200" y="1825625"/>
            <a:ext cx="3755315" cy="449063"/>
          </a:xfrm>
        </p:spPr>
        <p:txBody>
          <a:bodyPr>
            <a:normAutofit fontScale="55000" lnSpcReduction="20000"/>
          </a:bodyPr>
          <a:lstStyle/>
          <a:p>
            <a:pPr marL="0" indent="0">
              <a:buNone/>
            </a:pPr>
            <a:r>
              <a:rPr lang="en-US" b="1" dirty="0"/>
              <a:t>Different predictions between models</a:t>
            </a:r>
          </a:p>
        </p:txBody>
      </p:sp>
      <p:graphicFrame>
        <p:nvGraphicFramePr>
          <p:cNvPr id="4" name="Table 3">
            <a:extLst>
              <a:ext uri="{FF2B5EF4-FFF2-40B4-BE49-F238E27FC236}">
                <a16:creationId xmlns:a16="http://schemas.microsoft.com/office/drawing/2014/main" id="{B50D5445-E88D-2DD2-ECDC-8ACB92589245}"/>
              </a:ext>
            </a:extLst>
          </p:cNvPr>
          <p:cNvGraphicFramePr>
            <a:graphicFrameLocks noGrp="1"/>
          </p:cNvGraphicFramePr>
          <p:nvPr/>
        </p:nvGraphicFramePr>
        <p:xfrm>
          <a:off x="204397" y="2274687"/>
          <a:ext cx="5260488" cy="3291840"/>
        </p:xfrm>
        <a:graphic>
          <a:graphicData uri="http://schemas.openxmlformats.org/drawingml/2006/table">
            <a:tbl>
              <a:tblPr firstRow="1" bandRow="1">
                <a:tableStyleId>{5C22544A-7EE6-4342-B048-85BDC9FD1C3A}</a:tableStyleId>
              </a:tblPr>
              <a:tblGrid>
                <a:gridCol w="1315122">
                  <a:extLst>
                    <a:ext uri="{9D8B030D-6E8A-4147-A177-3AD203B41FA5}">
                      <a16:colId xmlns:a16="http://schemas.microsoft.com/office/drawing/2014/main" val="2748613698"/>
                    </a:ext>
                  </a:extLst>
                </a:gridCol>
                <a:gridCol w="1315122">
                  <a:extLst>
                    <a:ext uri="{9D8B030D-6E8A-4147-A177-3AD203B41FA5}">
                      <a16:colId xmlns:a16="http://schemas.microsoft.com/office/drawing/2014/main" val="301598551"/>
                    </a:ext>
                  </a:extLst>
                </a:gridCol>
                <a:gridCol w="1315122">
                  <a:extLst>
                    <a:ext uri="{9D8B030D-6E8A-4147-A177-3AD203B41FA5}">
                      <a16:colId xmlns:a16="http://schemas.microsoft.com/office/drawing/2014/main" val="1339703542"/>
                    </a:ext>
                  </a:extLst>
                </a:gridCol>
                <a:gridCol w="1315122">
                  <a:extLst>
                    <a:ext uri="{9D8B030D-6E8A-4147-A177-3AD203B41FA5}">
                      <a16:colId xmlns:a16="http://schemas.microsoft.com/office/drawing/2014/main" val="3396818079"/>
                    </a:ext>
                  </a:extLst>
                </a:gridCol>
              </a:tblGrid>
              <a:tr h="559655">
                <a:tc>
                  <a:txBody>
                    <a:bodyPr/>
                    <a:lstStyle/>
                    <a:p>
                      <a:r>
                        <a:rPr lang="en-US" dirty="0"/>
                        <a:t>Protein seq</a:t>
                      </a:r>
                    </a:p>
                  </a:txBody>
                  <a:tcPr/>
                </a:tc>
                <a:tc>
                  <a:txBody>
                    <a:bodyPr/>
                    <a:lstStyle/>
                    <a:p>
                      <a:r>
                        <a:rPr lang="en-US" dirty="0"/>
                        <a:t>name</a:t>
                      </a:r>
                    </a:p>
                  </a:txBody>
                  <a:tcPr/>
                </a:tc>
                <a:tc>
                  <a:txBody>
                    <a:bodyPr/>
                    <a:lstStyle/>
                    <a:p>
                      <a:r>
                        <a:rPr lang="en-GB" dirty="0"/>
                        <a:t>CNN data1 pred</a:t>
                      </a:r>
                      <a:endParaRPr lang="en-US" dirty="0"/>
                    </a:p>
                  </a:txBody>
                  <a:tcPr/>
                </a:tc>
                <a:tc>
                  <a:txBody>
                    <a:bodyPr/>
                    <a:lstStyle/>
                    <a:p>
                      <a:r>
                        <a:rPr lang="en-GB" dirty="0"/>
                        <a:t>CNN data2 pred</a:t>
                      </a:r>
                      <a:endParaRPr lang="en-US" dirty="0"/>
                    </a:p>
                  </a:txBody>
                  <a:tcPr/>
                </a:tc>
                <a:extLst>
                  <a:ext uri="{0D108BD9-81ED-4DB2-BD59-A6C34878D82A}">
                    <a16:rowId xmlns:a16="http://schemas.microsoft.com/office/drawing/2014/main" val="2077375385"/>
                  </a:ext>
                </a:extLst>
              </a:tr>
              <a:tr h="10660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MDQNNSLPPYAQGLASPQGAMTPGIPIFSPMMPYGTGLTPQPIQNT</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TATA-box-binding protein</a:t>
                      </a:r>
                    </a:p>
                  </a:txBody>
                  <a:tcPr/>
                </a:tc>
                <a:tc>
                  <a:txBody>
                    <a:bodyPr/>
                    <a:lstStyle/>
                    <a:p>
                      <a:r>
                        <a:rPr lang="en-US" sz="1800" b="0" i="0" kern="1200" dirty="0">
                          <a:solidFill>
                            <a:schemeClr val="dk1"/>
                          </a:solidFill>
                          <a:effectLst/>
                          <a:latin typeface="+mn-lt"/>
                          <a:ea typeface="+mn-ea"/>
                          <a:cs typeface="+mn-cs"/>
                        </a:rPr>
                        <a:t>0.289791</a:t>
                      </a:r>
                      <a:endParaRPr lang="en-US" dirty="0"/>
                    </a:p>
                  </a:txBody>
                  <a:tcPr/>
                </a:tc>
                <a:tc>
                  <a:txBody>
                    <a:bodyPr/>
                    <a:lstStyle/>
                    <a:p>
                      <a:r>
                        <a:rPr lang="en-US" sz="1800" b="0" i="0" kern="1200" dirty="0">
                          <a:solidFill>
                            <a:schemeClr val="dk1"/>
                          </a:solidFill>
                          <a:effectLst/>
                          <a:latin typeface="+mn-lt"/>
                          <a:ea typeface="+mn-ea"/>
                          <a:cs typeface="+mn-cs"/>
                        </a:rPr>
                        <a:t>0.947320</a:t>
                      </a:r>
                      <a:endParaRPr lang="en-US" dirty="0"/>
                    </a:p>
                  </a:txBody>
                  <a:tcPr/>
                </a:tc>
                <a:extLst>
                  <a:ext uri="{0D108BD9-81ED-4DB2-BD59-A6C34878D82A}">
                    <a16:rowId xmlns:a16="http://schemas.microsoft.com/office/drawing/2014/main" val="2386455624"/>
                  </a:ext>
                </a:extLst>
              </a:tr>
              <a:tr h="1252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MQQQQQQQQQQQQQQQQQQQQQQQQQQQQQQQQQQQQQQQQQQQQQ</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Ataxin-8</a:t>
                      </a:r>
                    </a:p>
                  </a:txBody>
                  <a:tcPr/>
                </a:tc>
                <a:tc>
                  <a:txBody>
                    <a:bodyPr/>
                    <a:lstStyle/>
                    <a:p>
                      <a:r>
                        <a:rPr lang="en-US" sz="1800" b="0" i="0" kern="1200" dirty="0">
                          <a:solidFill>
                            <a:schemeClr val="dk1"/>
                          </a:solidFill>
                          <a:effectLst/>
                          <a:latin typeface="+mn-lt"/>
                          <a:ea typeface="+mn-ea"/>
                          <a:cs typeface="+mn-cs"/>
                        </a:rPr>
                        <a:t>0.075199 </a:t>
                      </a:r>
                      <a:endParaRPr lang="en-US" dirty="0"/>
                    </a:p>
                  </a:txBody>
                  <a:tcPr/>
                </a:tc>
                <a:tc>
                  <a:txBody>
                    <a:bodyPr/>
                    <a:lstStyle/>
                    <a:p>
                      <a:r>
                        <a:rPr lang="en-US" sz="1800" b="0" i="0" kern="1200" dirty="0">
                          <a:solidFill>
                            <a:schemeClr val="dk1"/>
                          </a:solidFill>
                          <a:effectLst/>
                          <a:latin typeface="+mn-lt"/>
                          <a:ea typeface="+mn-ea"/>
                          <a:cs typeface="+mn-cs"/>
                        </a:rPr>
                        <a:t>0.936216</a:t>
                      </a:r>
                      <a:endParaRPr lang="en-US" dirty="0"/>
                    </a:p>
                  </a:txBody>
                  <a:tcPr/>
                </a:tc>
                <a:extLst>
                  <a:ext uri="{0D108BD9-81ED-4DB2-BD59-A6C34878D82A}">
                    <a16:rowId xmlns:a16="http://schemas.microsoft.com/office/drawing/2014/main" val="624529080"/>
                  </a:ext>
                </a:extLst>
              </a:tr>
            </a:tbl>
          </a:graphicData>
        </a:graphic>
      </p:graphicFrame>
      <p:graphicFrame>
        <p:nvGraphicFramePr>
          <p:cNvPr id="9" name="Table 8">
            <a:extLst>
              <a:ext uri="{FF2B5EF4-FFF2-40B4-BE49-F238E27FC236}">
                <a16:creationId xmlns:a16="http://schemas.microsoft.com/office/drawing/2014/main" id="{20D728B6-4C59-9971-BC9E-1BBE6E0A673F}"/>
              </a:ext>
            </a:extLst>
          </p:cNvPr>
          <p:cNvGraphicFramePr>
            <a:graphicFrameLocks noGrp="1"/>
          </p:cNvGraphicFramePr>
          <p:nvPr/>
        </p:nvGraphicFramePr>
        <p:xfrm>
          <a:off x="6096000" y="2235099"/>
          <a:ext cx="6096000" cy="3331428"/>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48613698"/>
                    </a:ext>
                  </a:extLst>
                </a:gridCol>
                <a:gridCol w="1524000">
                  <a:extLst>
                    <a:ext uri="{9D8B030D-6E8A-4147-A177-3AD203B41FA5}">
                      <a16:colId xmlns:a16="http://schemas.microsoft.com/office/drawing/2014/main" val="301598551"/>
                    </a:ext>
                  </a:extLst>
                </a:gridCol>
                <a:gridCol w="1524000">
                  <a:extLst>
                    <a:ext uri="{9D8B030D-6E8A-4147-A177-3AD203B41FA5}">
                      <a16:colId xmlns:a16="http://schemas.microsoft.com/office/drawing/2014/main" val="1339703542"/>
                    </a:ext>
                  </a:extLst>
                </a:gridCol>
                <a:gridCol w="1524000">
                  <a:extLst>
                    <a:ext uri="{9D8B030D-6E8A-4147-A177-3AD203B41FA5}">
                      <a16:colId xmlns:a16="http://schemas.microsoft.com/office/drawing/2014/main" val="3396818079"/>
                    </a:ext>
                  </a:extLst>
                </a:gridCol>
              </a:tblGrid>
              <a:tr h="669117">
                <a:tc>
                  <a:txBody>
                    <a:bodyPr/>
                    <a:lstStyle/>
                    <a:p>
                      <a:r>
                        <a:rPr lang="en-US" dirty="0"/>
                        <a:t>Protein seq</a:t>
                      </a:r>
                    </a:p>
                  </a:txBody>
                  <a:tcPr/>
                </a:tc>
                <a:tc>
                  <a:txBody>
                    <a:bodyPr/>
                    <a:lstStyle/>
                    <a:p>
                      <a:r>
                        <a:rPr lang="en-US" dirty="0"/>
                        <a:t>name</a:t>
                      </a:r>
                    </a:p>
                  </a:txBody>
                  <a:tcPr/>
                </a:tc>
                <a:tc>
                  <a:txBody>
                    <a:bodyPr/>
                    <a:lstStyle/>
                    <a:p>
                      <a:r>
                        <a:rPr lang="en-GB" dirty="0"/>
                        <a:t>CNN data1 pred</a:t>
                      </a:r>
                      <a:endParaRPr lang="en-US" dirty="0"/>
                    </a:p>
                  </a:txBody>
                  <a:tcPr/>
                </a:tc>
                <a:tc>
                  <a:txBody>
                    <a:bodyPr/>
                    <a:lstStyle/>
                    <a:p>
                      <a:r>
                        <a:rPr lang="en-GB" dirty="0"/>
                        <a:t>CNN data2 pred</a:t>
                      </a:r>
                      <a:endParaRPr lang="en-US" dirty="0"/>
                    </a:p>
                  </a:txBody>
                  <a:tcPr/>
                </a:tc>
                <a:extLst>
                  <a:ext uri="{0D108BD9-81ED-4DB2-BD59-A6C34878D82A}">
                    <a16:rowId xmlns:a16="http://schemas.microsoft.com/office/drawing/2014/main" val="2077375385"/>
                  </a:ext>
                </a:extLst>
              </a:tr>
              <a:tr h="12745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MKFTIVFAGLLGVFLAPALANYNINVNDDNNNAGSGQQSVSVNNEH</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Gastrokine-1</a:t>
                      </a:r>
                    </a:p>
                  </a:txBody>
                  <a:tcPr/>
                </a:tc>
                <a:tc>
                  <a:txBody>
                    <a:bodyPr/>
                    <a:lstStyle/>
                    <a:p>
                      <a:r>
                        <a:rPr lang="en-US" sz="1800" b="0" i="0" kern="1200" dirty="0">
                          <a:solidFill>
                            <a:schemeClr val="dk1"/>
                          </a:solidFill>
                          <a:effectLst/>
                          <a:latin typeface="+mn-lt"/>
                          <a:ea typeface="+mn-ea"/>
                          <a:cs typeface="+mn-cs"/>
                        </a:rPr>
                        <a:t>0.965796</a:t>
                      </a:r>
                      <a:endParaRPr lang="en-US" dirty="0"/>
                    </a:p>
                  </a:txBody>
                  <a:tcPr/>
                </a:tc>
                <a:tc>
                  <a:txBody>
                    <a:bodyPr/>
                    <a:lstStyle/>
                    <a:p>
                      <a:r>
                        <a:rPr lang="en-US" sz="1800" b="0" i="0" kern="1200" dirty="0">
                          <a:solidFill>
                            <a:schemeClr val="dk1"/>
                          </a:solidFill>
                          <a:effectLst/>
                          <a:latin typeface="+mn-lt"/>
                          <a:ea typeface="+mn-ea"/>
                          <a:cs typeface="+mn-cs"/>
                        </a:rPr>
                        <a:t>0.920569</a:t>
                      </a:r>
                      <a:endParaRPr lang="en-US" dirty="0"/>
                    </a:p>
                  </a:txBody>
                  <a:tcPr/>
                </a:tc>
                <a:extLst>
                  <a:ext uri="{0D108BD9-81ED-4DB2-BD59-A6C34878D82A}">
                    <a16:rowId xmlns:a16="http://schemas.microsoft.com/office/drawing/2014/main" val="2386455624"/>
                  </a:ext>
                </a:extLst>
              </a:tr>
              <a:tr h="13878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MPAENSPAPAYKVSSHGGDSGLDGLGGPGVQLGSPDKKKRKANTQG</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Pygopus</a:t>
                      </a:r>
                      <a:r>
                        <a:rPr lang="en-US" dirty="0"/>
                        <a:t> homolog 1</a:t>
                      </a:r>
                    </a:p>
                  </a:txBody>
                  <a:tcPr/>
                </a:tc>
                <a:tc>
                  <a:txBody>
                    <a:bodyPr/>
                    <a:lstStyle/>
                    <a:p>
                      <a:r>
                        <a:rPr lang="en-US" sz="1800" b="0" i="0" kern="1200" dirty="0">
                          <a:solidFill>
                            <a:schemeClr val="dk1"/>
                          </a:solidFill>
                          <a:effectLst/>
                          <a:latin typeface="+mn-lt"/>
                          <a:ea typeface="+mn-ea"/>
                          <a:cs typeface="+mn-cs"/>
                        </a:rPr>
                        <a:t>0.939643</a:t>
                      </a:r>
                      <a:endParaRPr lang="en-US" dirty="0"/>
                    </a:p>
                  </a:txBody>
                  <a:tcPr/>
                </a:tc>
                <a:tc>
                  <a:txBody>
                    <a:bodyPr/>
                    <a:lstStyle/>
                    <a:p>
                      <a:r>
                        <a:rPr lang="en-US" sz="1800" b="0" i="0" kern="1200" dirty="0">
                          <a:solidFill>
                            <a:schemeClr val="dk1"/>
                          </a:solidFill>
                          <a:effectLst/>
                          <a:latin typeface="+mn-lt"/>
                          <a:ea typeface="+mn-ea"/>
                          <a:cs typeface="+mn-cs"/>
                        </a:rPr>
                        <a:t>0.903039</a:t>
                      </a:r>
                      <a:endParaRPr lang="en-US" dirty="0"/>
                    </a:p>
                  </a:txBody>
                  <a:tcPr/>
                </a:tc>
                <a:extLst>
                  <a:ext uri="{0D108BD9-81ED-4DB2-BD59-A6C34878D82A}">
                    <a16:rowId xmlns:a16="http://schemas.microsoft.com/office/drawing/2014/main" val="624529080"/>
                  </a:ext>
                </a:extLst>
              </a:tr>
            </a:tbl>
          </a:graphicData>
        </a:graphic>
      </p:graphicFrame>
      <p:sp>
        <p:nvSpPr>
          <p:cNvPr id="10" name="Content Placeholder 2">
            <a:extLst>
              <a:ext uri="{FF2B5EF4-FFF2-40B4-BE49-F238E27FC236}">
                <a16:creationId xmlns:a16="http://schemas.microsoft.com/office/drawing/2014/main" id="{709B3AB5-4860-2DDD-149C-214A6446EAA2}"/>
              </a:ext>
            </a:extLst>
          </p:cNvPr>
          <p:cNvSpPr txBox="1">
            <a:spLocks/>
          </p:cNvSpPr>
          <p:nvPr/>
        </p:nvSpPr>
        <p:spPr>
          <a:xfrm>
            <a:off x="6950336" y="1813485"/>
            <a:ext cx="3755315" cy="44906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Prediction Similarity between models</a:t>
            </a:r>
          </a:p>
        </p:txBody>
      </p:sp>
    </p:spTree>
    <p:extLst>
      <p:ext uri="{BB962C8B-B14F-4D97-AF65-F5344CB8AC3E}">
        <p14:creationId xmlns:p14="http://schemas.microsoft.com/office/powerpoint/2010/main" val="1407414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5462-AE9C-A7E9-EE1B-0BD6777931EA}"/>
              </a:ext>
            </a:extLst>
          </p:cNvPr>
          <p:cNvSpPr>
            <a:spLocks noGrp="1"/>
          </p:cNvSpPr>
          <p:nvPr>
            <p:ph type="title"/>
          </p:nvPr>
        </p:nvSpPr>
        <p:spPr/>
        <p:txBody>
          <a:bodyPr>
            <a:normAutofit/>
          </a:bodyPr>
          <a:lstStyle/>
          <a:p>
            <a:r>
              <a:rPr lang="en-US" dirty="0">
                <a:latin typeface="Aharoni" panose="02010803020104030203" pitchFamily="2" charset="-79"/>
                <a:cs typeface="Aharoni" panose="02010803020104030203" pitchFamily="2" charset="-79"/>
              </a:rPr>
              <a:t>New Models Results</a:t>
            </a:r>
          </a:p>
        </p:txBody>
      </p:sp>
      <p:graphicFrame>
        <p:nvGraphicFramePr>
          <p:cNvPr id="9" name="Table 8">
            <a:extLst>
              <a:ext uri="{FF2B5EF4-FFF2-40B4-BE49-F238E27FC236}">
                <a16:creationId xmlns:a16="http://schemas.microsoft.com/office/drawing/2014/main" id="{20D728B6-4C59-9971-BC9E-1BBE6E0A673F}"/>
              </a:ext>
            </a:extLst>
          </p:cNvPr>
          <p:cNvGraphicFramePr>
            <a:graphicFrameLocks noGrp="1"/>
          </p:cNvGraphicFramePr>
          <p:nvPr/>
        </p:nvGraphicFramePr>
        <p:xfrm>
          <a:off x="2083442" y="2251934"/>
          <a:ext cx="7674016" cy="3980907"/>
        </p:xfrm>
        <a:graphic>
          <a:graphicData uri="http://schemas.openxmlformats.org/drawingml/2006/table">
            <a:tbl>
              <a:tblPr firstRow="1" bandRow="1">
                <a:tableStyleId>{5C22544A-7EE6-4342-B048-85BDC9FD1C3A}</a:tableStyleId>
              </a:tblPr>
              <a:tblGrid>
                <a:gridCol w="1918504">
                  <a:extLst>
                    <a:ext uri="{9D8B030D-6E8A-4147-A177-3AD203B41FA5}">
                      <a16:colId xmlns:a16="http://schemas.microsoft.com/office/drawing/2014/main" val="2748613698"/>
                    </a:ext>
                  </a:extLst>
                </a:gridCol>
                <a:gridCol w="1918504">
                  <a:extLst>
                    <a:ext uri="{9D8B030D-6E8A-4147-A177-3AD203B41FA5}">
                      <a16:colId xmlns:a16="http://schemas.microsoft.com/office/drawing/2014/main" val="301598551"/>
                    </a:ext>
                  </a:extLst>
                </a:gridCol>
                <a:gridCol w="1918504">
                  <a:extLst>
                    <a:ext uri="{9D8B030D-6E8A-4147-A177-3AD203B41FA5}">
                      <a16:colId xmlns:a16="http://schemas.microsoft.com/office/drawing/2014/main" val="1339703542"/>
                    </a:ext>
                  </a:extLst>
                </a:gridCol>
                <a:gridCol w="1918504">
                  <a:extLst>
                    <a:ext uri="{9D8B030D-6E8A-4147-A177-3AD203B41FA5}">
                      <a16:colId xmlns:a16="http://schemas.microsoft.com/office/drawing/2014/main" val="3396818079"/>
                    </a:ext>
                  </a:extLst>
                </a:gridCol>
              </a:tblGrid>
              <a:tr h="841716">
                <a:tc>
                  <a:txBody>
                    <a:bodyPr/>
                    <a:lstStyle/>
                    <a:p>
                      <a:r>
                        <a:rPr lang="en-US" dirty="0"/>
                        <a:t>Protein seq</a:t>
                      </a:r>
                    </a:p>
                  </a:txBody>
                  <a:tcPr/>
                </a:tc>
                <a:tc>
                  <a:txBody>
                    <a:bodyPr/>
                    <a:lstStyle/>
                    <a:p>
                      <a:r>
                        <a:rPr lang="en-US" dirty="0"/>
                        <a:t>name</a:t>
                      </a:r>
                    </a:p>
                  </a:txBody>
                  <a:tcPr/>
                </a:tc>
                <a:tc>
                  <a:txBody>
                    <a:bodyPr/>
                    <a:lstStyle/>
                    <a:p>
                      <a:r>
                        <a:rPr lang="en-GB" dirty="0"/>
                        <a:t>CNN data1 pred</a:t>
                      </a:r>
                      <a:endParaRPr lang="en-US" dirty="0"/>
                    </a:p>
                  </a:txBody>
                  <a:tcPr/>
                </a:tc>
                <a:tc>
                  <a:txBody>
                    <a:bodyPr/>
                    <a:lstStyle/>
                    <a:p>
                      <a:r>
                        <a:rPr lang="en-GB" dirty="0"/>
                        <a:t>CNN data2 pred</a:t>
                      </a:r>
                      <a:endParaRPr lang="en-US" dirty="0"/>
                    </a:p>
                  </a:txBody>
                  <a:tcPr/>
                </a:tc>
                <a:extLst>
                  <a:ext uri="{0D108BD9-81ED-4DB2-BD59-A6C34878D82A}">
                    <a16:rowId xmlns:a16="http://schemas.microsoft.com/office/drawing/2014/main" val="2077375385"/>
                  </a:ext>
                </a:extLst>
              </a:tr>
              <a:tr h="1090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MKFTIVFAGLLGVFLAPALANYNINVNDDNNNAGSGQQSVSVNNEH</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Gastrokine-1</a:t>
                      </a:r>
                    </a:p>
                  </a:txBody>
                  <a:tcPr/>
                </a:tc>
                <a:tc>
                  <a:txBody>
                    <a:bodyPr/>
                    <a:lstStyle/>
                    <a:p>
                      <a:r>
                        <a:rPr lang="en-US" sz="1800" b="0" i="0" kern="1200" dirty="0">
                          <a:solidFill>
                            <a:schemeClr val="dk1"/>
                          </a:solidFill>
                          <a:effectLst/>
                          <a:latin typeface="+mn-lt"/>
                          <a:ea typeface="+mn-ea"/>
                          <a:cs typeface="+mn-cs"/>
                        </a:rPr>
                        <a:t>0.965796</a:t>
                      </a:r>
                      <a:endParaRPr lang="en-US" dirty="0"/>
                    </a:p>
                  </a:txBody>
                  <a:tcPr/>
                </a:tc>
                <a:tc>
                  <a:txBody>
                    <a:bodyPr/>
                    <a:lstStyle/>
                    <a:p>
                      <a:r>
                        <a:rPr lang="en-US" sz="1800" b="0" i="0" kern="1200" dirty="0">
                          <a:solidFill>
                            <a:schemeClr val="dk1"/>
                          </a:solidFill>
                          <a:effectLst/>
                          <a:latin typeface="+mn-lt"/>
                          <a:ea typeface="+mn-ea"/>
                          <a:cs typeface="+mn-cs"/>
                        </a:rPr>
                        <a:t>0.920569</a:t>
                      </a:r>
                      <a:endParaRPr lang="en-US" dirty="0"/>
                    </a:p>
                  </a:txBody>
                  <a:tcPr/>
                </a:tc>
                <a:extLst>
                  <a:ext uri="{0D108BD9-81ED-4DB2-BD59-A6C34878D82A}">
                    <a16:rowId xmlns:a16="http://schemas.microsoft.com/office/drawing/2014/main" val="2386455624"/>
                  </a:ext>
                </a:extLst>
              </a:tr>
              <a:tr h="1084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MPAENSPAPAYKVSSHGGDSGLDGLGGPGVQLGSPDKKKRKANTQG</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Pygopus</a:t>
                      </a:r>
                      <a:r>
                        <a:rPr lang="en-US" dirty="0"/>
                        <a:t> homolog 1</a:t>
                      </a:r>
                    </a:p>
                  </a:txBody>
                  <a:tcPr/>
                </a:tc>
                <a:tc>
                  <a:txBody>
                    <a:bodyPr/>
                    <a:lstStyle/>
                    <a:p>
                      <a:r>
                        <a:rPr lang="en-US" sz="1800" b="0" i="0" kern="1200" dirty="0">
                          <a:solidFill>
                            <a:schemeClr val="dk1"/>
                          </a:solidFill>
                          <a:effectLst/>
                          <a:latin typeface="+mn-lt"/>
                          <a:ea typeface="+mn-ea"/>
                          <a:cs typeface="+mn-cs"/>
                        </a:rPr>
                        <a:t>0.939643</a:t>
                      </a:r>
                      <a:endParaRPr lang="en-US" dirty="0"/>
                    </a:p>
                  </a:txBody>
                  <a:tcPr/>
                </a:tc>
                <a:tc>
                  <a:txBody>
                    <a:bodyPr/>
                    <a:lstStyle/>
                    <a:p>
                      <a:r>
                        <a:rPr lang="en-US" sz="1800" b="0" i="0" kern="1200" dirty="0">
                          <a:solidFill>
                            <a:schemeClr val="dk1"/>
                          </a:solidFill>
                          <a:effectLst/>
                          <a:latin typeface="+mn-lt"/>
                          <a:ea typeface="+mn-ea"/>
                          <a:cs typeface="+mn-cs"/>
                        </a:rPr>
                        <a:t>0.903039</a:t>
                      </a:r>
                      <a:endParaRPr lang="en-US" dirty="0"/>
                    </a:p>
                  </a:txBody>
                  <a:tcPr/>
                </a:tc>
                <a:extLst>
                  <a:ext uri="{0D108BD9-81ED-4DB2-BD59-A6C34878D82A}">
                    <a16:rowId xmlns:a16="http://schemas.microsoft.com/office/drawing/2014/main" val="624529080"/>
                  </a:ext>
                </a:extLst>
              </a:tr>
              <a:tr h="964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MNWHMIISGLIVVVLKVVGMTLFLLYFPQIFNKSNDGFTTTRSYGT</a:t>
                      </a:r>
                      <a:r>
                        <a:rPr lang="en-US" sz="1800" b="0" i="0"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C-type lectin domain family 5 member</a:t>
                      </a:r>
                      <a:endParaRPr lang="en-US" dirty="0"/>
                    </a:p>
                  </a:txBody>
                  <a:tcPr/>
                </a:tc>
                <a:tc>
                  <a:txBody>
                    <a:bodyPr/>
                    <a:lstStyle/>
                    <a:p>
                      <a:r>
                        <a:rPr lang="en-US" sz="1800" b="0" i="0" kern="1200" dirty="0">
                          <a:solidFill>
                            <a:schemeClr val="dk1"/>
                          </a:solidFill>
                          <a:effectLst/>
                          <a:latin typeface="+mn-lt"/>
                          <a:ea typeface="+mn-ea"/>
                          <a:cs typeface="+mn-cs"/>
                        </a:rPr>
                        <a:t>0.910259</a:t>
                      </a:r>
                      <a:endParaRPr lang="en-US" dirty="0"/>
                    </a:p>
                  </a:txBody>
                  <a:tcPr/>
                </a:tc>
                <a:tc>
                  <a:txBody>
                    <a:bodyPr/>
                    <a:lstStyle/>
                    <a:p>
                      <a:r>
                        <a:rPr lang="en-US" sz="1800" b="0" i="0" kern="1200" dirty="0">
                          <a:solidFill>
                            <a:schemeClr val="dk1"/>
                          </a:solidFill>
                          <a:effectLst/>
                          <a:latin typeface="+mn-lt"/>
                          <a:ea typeface="+mn-ea"/>
                          <a:cs typeface="+mn-cs"/>
                        </a:rPr>
                        <a:t>0.790942</a:t>
                      </a:r>
                      <a:endParaRPr lang="en-US" dirty="0"/>
                    </a:p>
                  </a:txBody>
                  <a:tcPr/>
                </a:tc>
                <a:extLst>
                  <a:ext uri="{0D108BD9-81ED-4DB2-BD59-A6C34878D82A}">
                    <a16:rowId xmlns:a16="http://schemas.microsoft.com/office/drawing/2014/main" val="357539035"/>
                  </a:ext>
                </a:extLst>
              </a:tr>
            </a:tbl>
          </a:graphicData>
        </a:graphic>
      </p:graphicFrame>
      <p:sp>
        <p:nvSpPr>
          <p:cNvPr id="10" name="Content Placeholder 2">
            <a:extLst>
              <a:ext uri="{FF2B5EF4-FFF2-40B4-BE49-F238E27FC236}">
                <a16:creationId xmlns:a16="http://schemas.microsoft.com/office/drawing/2014/main" id="{709B3AB5-4860-2DDD-149C-214A6446EAA2}"/>
              </a:ext>
            </a:extLst>
          </p:cNvPr>
          <p:cNvSpPr txBox="1">
            <a:spLocks/>
          </p:cNvSpPr>
          <p:nvPr/>
        </p:nvSpPr>
        <p:spPr>
          <a:xfrm>
            <a:off x="3952493" y="1802871"/>
            <a:ext cx="3755315" cy="44906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Proteins with high score in both models</a:t>
            </a:r>
          </a:p>
        </p:txBody>
      </p:sp>
    </p:spTree>
    <p:extLst>
      <p:ext uri="{BB962C8B-B14F-4D97-AF65-F5344CB8AC3E}">
        <p14:creationId xmlns:p14="http://schemas.microsoft.com/office/powerpoint/2010/main" val="233241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C3C0-6827-9C3F-5A58-FD8DAF0E045A}"/>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Conclusion &amp; Future Steps</a:t>
            </a:r>
          </a:p>
        </p:txBody>
      </p:sp>
      <p:sp>
        <p:nvSpPr>
          <p:cNvPr id="3" name="Content Placeholder 2">
            <a:extLst>
              <a:ext uri="{FF2B5EF4-FFF2-40B4-BE49-F238E27FC236}">
                <a16:creationId xmlns:a16="http://schemas.microsoft.com/office/drawing/2014/main" id="{C071D6E9-D5C2-E048-69F4-B80C054C8B2F}"/>
              </a:ext>
            </a:extLst>
          </p:cNvPr>
          <p:cNvSpPr>
            <a:spLocks noGrp="1"/>
          </p:cNvSpPr>
          <p:nvPr>
            <p:ph idx="1"/>
          </p:nvPr>
        </p:nvSpPr>
        <p:spPr/>
        <p:txBody>
          <a:bodyPr/>
          <a:lstStyle/>
          <a:p>
            <a:r>
              <a:rPr lang="en-US" dirty="0"/>
              <a:t>So What is the best Model???</a:t>
            </a:r>
          </a:p>
          <a:p>
            <a:pPr marL="0" indent="0">
              <a:buNone/>
            </a:pPr>
            <a:endParaRPr lang="en-US" dirty="0"/>
          </a:p>
          <a:p>
            <a:r>
              <a:rPr lang="en-US" dirty="0"/>
              <a:t>Further research:</a:t>
            </a:r>
          </a:p>
          <a:p>
            <a:pPr lvl="1"/>
            <a:r>
              <a:rPr lang="en-US" dirty="0"/>
              <a:t>More protein data</a:t>
            </a:r>
          </a:p>
          <a:p>
            <a:pPr lvl="2"/>
            <a:r>
              <a:rPr lang="en-US" dirty="0"/>
              <a:t>Other proteins</a:t>
            </a:r>
          </a:p>
          <a:p>
            <a:pPr lvl="2"/>
            <a:r>
              <a:rPr lang="en-US" dirty="0"/>
              <a:t>Structure data</a:t>
            </a:r>
          </a:p>
          <a:p>
            <a:pPr lvl="1"/>
            <a:r>
              <a:rPr lang="en-US" dirty="0"/>
              <a:t>Enhance CNN capabilities</a:t>
            </a:r>
          </a:p>
          <a:p>
            <a:pPr marL="0" indent="0">
              <a:buNone/>
            </a:pPr>
            <a:endParaRPr lang="en-US" dirty="0"/>
          </a:p>
          <a:p>
            <a:endParaRPr lang="en-US" dirty="0"/>
          </a:p>
        </p:txBody>
      </p:sp>
      <p:pic>
        <p:nvPicPr>
          <p:cNvPr id="2050" name="Picture 2" descr="AI system can generate novel proteins that meet structural design targets |  MIT News | Massachusetts Institute of Technology">
            <a:extLst>
              <a:ext uri="{FF2B5EF4-FFF2-40B4-BE49-F238E27FC236}">
                <a16:creationId xmlns:a16="http://schemas.microsoft.com/office/drawing/2014/main" id="{C3C7458D-D6B3-2B9C-D7D3-5F6EFDCC9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219" y="2933663"/>
            <a:ext cx="4328731" cy="288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04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92723-6E3E-98F2-730E-EA1B731D761B}"/>
              </a:ext>
            </a:extLst>
          </p:cNvPr>
          <p:cNvPicPr>
            <a:picLocks noChangeAspect="1"/>
          </p:cNvPicPr>
          <p:nvPr/>
        </p:nvPicPr>
        <p:blipFill>
          <a:blip r:embed="rId3"/>
          <a:stretch>
            <a:fillRect/>
          </a:stretch>
        </p:blipFill>
        <p:spPr>
          <a:xfrm>
            <a:off x="2940555" y="248311"/>
            <a:ext cx="6310890" cy="6361378"/>
          </a:xfrm>
          <a:prstGeom prst="rect">
            <a:avLst/>
          </a:prstGeom>
        </p:spPr>
      </p:pic>
    </p:spTree>
    <p:extLst>
      <p:ext uri="{BB962C8B-B14F-4D97-AF65-F5344CB8AC3E}">
        <p14:creationId xmlns:p14="http://schemas.microsoft.com/office/powerpoint/2010/main" val="3342145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DC64-6ACB-298B-AFBC-4E36668EA21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References</a:t>
            </a:r>
          </a:p>
        </p:txBody>
      </p:sp>
      <p:sp>
        <p:nvSpPr>
          <p:cNvPr id="3" name="Content Placeholder 2">
            <a:extLst>
              <a:ext uri="{FF2B5EF4-FFF2-40B4-BE49-F238E27FC236}">
                <a16:creationId xmlns:a16="http://schemas.microsoft.com/office/drawing/2014/main" id="{030E966F-C3D8-47E5-1AA2-5F82878975D9}"/>
              </a:ext>
            </a:extLst>
          </p:cNvPr>
          <p:cNvSpPr>
            <a:spLocks noGrp="1"/>
          </p:cNvSpPr>
          <p:nvPr>
            <p:ph idx="1"/>
          </p:nvPr>
        </p:nvSpPr>
        <p:spPr/>
        <p:txBody>
          <a:bodyPr>
            <a:normAutofit/>
          </a:bodyPr>
          <a:lstStyle/>
          <a:p>
            <a:pPr>
              <a:lnSpc>
                <a:spcPct val="100000"/>
              </a:lnSpc>
            </a:pPr>
            <a:r>
              <a:rPr lang="en-US" sz="1800" b="0" i="0" dirty="0">
                <a:solidFill>
                  <a:srgbClr val="333333"/>
                </a:solidFill>
                <a:effectLst/>
                <a:latin typeface="Arial" panose="020B0604020202020204" pitchFamily="34" charset="0"/>
                <a:cs typeface="Arial" panose="020B0604020202020204" pitchFamily="34" charset="0"/>
              </a:rPr>
              <a:t>Harrison, P.M., Gerstein, M. A method to assess compositional bias in biological sequences and its application to prion-like glutamine/asparagine-rich domains in eukaryotic proteomes. </a:t>
            </a:r>
            <a:r>
              <a:rPr lang="en-US" sz="1800" b="0" i="1" dirty="0">
                <a:solidFill>
                  <a:srgbClr val="333333"/>
                </a:solidFill>
                <a:effectLst/>
                <a:latin typeface="Arial" panose="020B0604020202020204" pitchFamily="34" charset="0"/>
                <a:cs typeface="Arial" panose="020B0604020202020204" pitchFamily="34" charset="0"/>
              </a:rPr>
              <a:t>Genome Biol</a:t>
            </a:r>
            <a:r>
              <a:rPr lang="en-US" sz="1800" b="0" i="0" dirty="0">
                <a:solidFill>
                  <a:srgbClr val="333333"/>
                </a:solidFill>
                <a:effectLst/>
                <a:latin typeface="Arial" panose="020B0604020202020204" pitchFamily="34" charset="0"/>
                <a:cs typeface="Arial" panose="020B0604020202020204" pitchFamily="34" charset="0"/>
              </a:rPr>
              <a:t> </a:t>
            </a:r>
            <a:r>
              <a:rPr lang="en-US" sz="1800" b="1" i="0" dirty="0">
                <a:solidFill>
                  <a:srgbClr val="333333"/>
                </a:solidFill>
                <a:effectLst/>
                <a:latin typeface="Arial" panose="020B0604020202020204" pitchFamily="34" charset="0"/>
                <a:cs typeface="Arial" panose="020B0604020202020204" pitchFamily="34" charset="0"/>
              </a:rPr>
              <a:t>4</a:t>
            </a:r>
            <a:r>
              <a:rPr lang="en-US" sz="1800" b="0" i="0" dirty="0">
                <a:solidFill>
                  <a:srgbClr val="333333"/>
                </a:solidFill>
                <a:effectLst/>
                <a:latin typeface="Arial" panose="020B0604020202020204" pitchFamily="34" charset="0"/>
                <a:cs typeface="Arial" panose="020B0604020202020204" pitchFamily="34" charset="0"/>
              </a:rPr>
              <a:t>, R40 (2003). </a:t>
            </a:r>
            <a:r>
              <a:rPr lang="en-US" sz="1800" b="0" i="0" dirty="0">
                <a:solidFill>
                  <a:srgbClr val="333333"/>
                </a:solidFill>
                <a:effectLst/>
                <a:latin typeface="Arial" panose="020B0604020202020204" pitchFamily="34" charset="0"/>
                <a:cs typeface="Arial" panose="020B0604020202020204" pitchFamily="34" charset="0"/>
                <a:hlinkClick r:id="rId2"/>
              </a:rPr>
              <a:t>https://doi.org/10.1186/gb-2003-4-6-r40</a:t>
            </a:r>
            <a:endParaRPr lang="en-US" sz="1800" b="0" i="0" dirty="0">
              <a:solidFill>
                <a:srgbClr val="333333"/>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202020"/>
                </a:solidFill>
                <a:effectLst/>
                <a:latin typeface="Arial" panose="020B0604020202020204" pitchFamily="34" charset="0"/>
                <a:cs typeface="Arial" panose="020B0604020202020204" pitchFamily="34" charset="0"/>
              </a:rPr>
              <a:t>Harbi D, Parthiban M, </a:t>
            </a:r>
            <a:r>
              <a:rPr lang="en-US" sz="1800" b="0" i="0" dirty="0" err="1">
                <a:solidFill>
                  <a:srgbClr val="202020"/>
                </a:solidFill>
                <a:effectLst/>
                <a:latin typeface="Arial" panose="020B0604020202020204" pitchFamily="34" charset="0"/>
                <a:cs typeface="Arial" panose="020B0604020202020204" pitchFamily="34" charset="0"/>
              </a:rPr>
              <a:t>Gendoo</a:t>
            </a:r>
            <a:r>
              <a:rPr lang="en-US" sz="1800" b="0" i="0" dirty="0">
                <a:solidFill>
                  <a:srgbClr val="202020"/>
                </a:solidFill>
                <a:effectLst/>
                <a:latin typeface="Arial" panose="020B0604020202020204" pitchFamily="34" charset="0"/>
                <a:cs typeface="Arial" panose="020B0604020202020204" pitchFamily="34" charset="0"/>
              </a:rPr>
              <a:t> DMA, </a:t>
            </a:r>
            <a:r>
              <a:rPr lang="en-US" sz="1800" b="0" i="0" dirty="0" err="1">
                <a:solidFill>
                  <a:srgbClr val="202020"/>
                </a:solidFill>
                <a:effectLst/>
                <a:latin typeface="Arial" panose="020B0604020202020204" pitchFamily="34" charset="0"/>
                <a:cs typeface="Arial" panose="020B0604020202020204" pitchFamily="34" charset="0"/>
              </a:rPr>
              <a:t>Ehsani</a:t>
            </a:r>
            <a:r>
              <a:rPr lang="en-US" sz="1800" b="0" i="0" dirty="0">
                <a:solidFill>
                  <a:srgbClr val="202020"/>
                </a:solidFill>
                <a:effectLst/>
                <a:latin typeface="Arial" panose="020B0604020202020204" pitchFamily="34" charset="0"/>
                <a:cs typeface="Arial" panose="020B0604020202020204" pitchFamily="34" charset="0"/>
              </a:rPr>
              <a:t> S, Kumar M, Schmitt-</a:t>
            </a:r>
            <a:r>
              <a:rPr lang="en-US" sz="1800" b="0" i="0" dirty="0" err="1">
                <a:solidFill>
                  <a:srgbClr val="202020"/>
                </a:solidFill>
                <a:effectLst/>
                <a:latin typeface="Arial" panose="020B0604020202020204" pitchFamily="34" charset="0"/>
                <a:cs typeface="Arial" panose="020B0604020202020204" pitchFamily="34" charset="0"/>
              </a:rPr>
              <a:t>Ulms</a:t>
            </a:r>
            <a:r>
              <a:rPr lang="en-US" sz="1800" b="0" i="0" dirty="0">
                <a:solidFill>
                  <a:srgbClr val="202020"/>
                </a:solidFill>
                <a:effectLst/>
                <a:latin typeface="Arial" panose="020B0604020202020204" pitchFamily="34" charset="0"/>
                <a:cs typeface="Arial" panose="020B0604020202020204" pitchFamily="34" charset="0"/>
              </a:rPr>
              <a:t> G, et al. (2012) </a:t>
            </a:r>
            <a:r>
              <a:rPr lang="en-US" sz="1800" b="0" i="0" dirty="0" err="1">
                <a:solidFill>
                  <a:srgbClr val="202020"/>
                </a:solidFill>
                <a:effectLst/>
                <a:latin typeface="Arial" panose="020B0604020202020204" pitchFamily="34" charset="0"/>
                <a:cs typeface="Arial" panose="020B0604020202020204" pitchFamily="34" charset="0"/>
              </a:rPr>
              <a:t>PrionHome</a:t>
            </a:r>
            <a:r>
              <a:rPr lang="en-US" sz="1800" b="0" i="0" dirty="0">
                <a:solidFill>
                  <a:srgbClr val="202020"/>
                </a:solidFill>
                <a:effectLst/>
                <a:latin typeface="Arial" panose="020B0604020202020204" pitchFamily="34" charset="0"/>
                <a:cs typeface="Arial" panose="020B0604020202020204" pitchFamily="34" charset="0"/>
              </a:rPr>
              <a:t>: A Database of Prions and Other Sequences Relevant to Prion Phenomena. </a:t>
            </a:r>
            <a:r>
              <a:rPr lang="en-US" sz="1800" b="0" i="0" dirty="0" err="1">
                <a:solidFill>
                  <a:srgbClr val="202020"/>
                </a:solidFill>
                <a:effectLst/>
                <a:latin typeface="Arial" panose="020B0604020202020204" pitchFamily="34" charset="0"/>
                <a:cs typeface="Arial" panose="020B0604020202020204" pitchFamily="34" charset="0"/>
              </a:rPr>
              <a:t>PLoS</a:t>
            </a:r>
            <a:r>
              <a:rPr lang="en-US" sz="1800" b="0" i="0" dirty="0">
                <a:solidFill>
                  <a:srgbClr val="202020"/>
                </a:solidFill>
                <a:effectLst/>
                <a:latin typeface="Arial" panose="020B0604020202020204" pitchFamily="34" charset="0"/>
                <a:cs typeface="Arial" panose="020B0604020202020204" pitchFamily="34" charset="0"/>
              </a:rPr>
              <a:t> ONE 7(2): e31785. </a:t>
            </a:r>
            <a:r>
              <a:rPr lang="en-US" sz="1800" b="0" i="0" dirty="0">
                <a:solidFill>
                  <a:srgbClr val="202020"/>
                </a:solidFill>
                <a:effectLst/>
                <a:latin typeface="Arial" panose="020B0604020202020204" pitchFamily="34" charset="0"/>
                <a:cs typeface="Arial" panose="020B0604020202020204" pitchFamily="34" charset="0"/>
                <a:hlinkClick r:id="rId3"/>
              </a:rPr>
              <a:t>https://doi.org/10.1371/journal.pone.0031785</a:t>
            </a:r>
            <a:endParaRPr lang="en-US" sz="1800" b="0" i="0" dirty="0">
              <a:solidFill>
                <a:srgbClr val="202020"/>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333333"/>
                </a:solidFill>
                <a:effectLst/>
                <a:latin typeface="Arial" panose="020B0604020202020204" pitchFamily="34" charset="0"/>
                <a:cs typeface="Arial" panose="020B0604020202020204" pitchFamily="34" charset="0"/>
              </a:rPr>
              <a:t>Djamel Harbi &amp; Paul M Harrison (2014) ­Classifying prion and prion-like phenomena, Prion, 8:2, 161-165, DOI: </a:t>
            </a:r>
            <a:r>
              <a:rPr lang="en-US" sz="1800" b="0" i="0" u="sng" dirty="0">
                <a:solidFill>
                  <a:srgbClr val="333333"/>
                </a:solidFill>
                <a:effectLst/>
                <a:latin typeface="Arial" panose="020B0604020202020204" pitchFamily="34" charset="0"/>
                <a:cs typeface="Arial" panose="020B0604020202020204" pitchFamily="34" charset="0"/>
                <a:hlinkClick r:id="rId4"/>
              </a:rPr>
              <a:t>10.4161/pri.27960</a:t>
            </a:r>
            <a:endParaRPr lang="en-US" sz="1800" b="0" i="0" dirty="0">
              <a:solidFill>
                <a:srgbClr val="202020"/>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1C1D1E"/>
                </a:solidFill>
                <a:effectLst/>
                <a:latin typeface="Arial" panose="020B0604020202020204" pitchFamily="34" charset="0"/>
                <a:cs typeface="Arial" panose="020B0604020202020204" pitchFamily="34" charset="0"/>
              </a:rPr>
              <a:t>Gil-Garcia, M., Iglesias, V., </a:t>
            </a:r>
            <a:r>
              <a:rPr lang="en-US" sz="1800" b="0" i="0" dirty="0" err="1">
                <a:solidFill>
                  <a:srgbClr val="1C1D1E"/>
                </a:solidFill>
                <a:effectLst/>
                <a:latin typeface="Arial" panose="020B0604020202020204" pitchFamily="34" charset="0"/>
                <a:cs typeface="Arial" panose="020B0604020202020204" pitchFamily="34" charset="0"/>
              </a:rPr>
              <a:t>Pallarès</a:t>
            </a:r>
            <a:r>
              <a:rPr lang="en-US" sz="1800" b="0" i="0" dirty="0">
                <a:solidFill>
                  <a:srgbClr val="1C1D1E"/>
                </a:solidFill>
                <a:effectLst/>
                <a:latin typeface="Arial" panose="020B0604020202020204" pitchFamily="34" charset="0"/>
                <a:cs typeface="Arial" panose="020B0604020202020204" pitchFamily="34" charset="0"/>
              </a:rPr>
              <a:t>, I. and Ventura, S. (2021), Prion-like proteins: from computational approaches to proteome-wide analysis. FEBS Open Bio, 11: 2400-2417. </a:t>
            </a:r>
            <a:r>
              <a:rPr lang="en-US" sz="1800" b="0" i="0" u="none" strike="noStrike" dirty="0">
                <a:solidFill>
                  <a:srgbClr val="000000"/>
                </a:solidFill>
                <a:effectLst/>
                <a:latin typeface="Arial" panose="020B0604020202020204" pitchFamily="34" charset="0"/>
                <a:cs typeface="Arial" panose="020B0604020202020204" pitchFamily="34" charset="0"/>
                <a:hlinkClick r:id="rId5"/>
              </a:rPr>
              <a:t>https://doi.org/10.1002/2211-5463.13213</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a:lnSpc>
                <a:spcPct val="100000"/>
              </a:lnSpc>
            </a:pPr>
            <a:r>
              <a:rPr lang="en-US" sz="1800" dirty="0">
                <a:latin typeface="Arial" panose="020B0604020202020204" pitchFamily="34" charset="0"/>
                <a:cs typeface="Arial" panose="020B0604020202020204" pitchFamily="34" charset="0"/>
                <a:hlinkClick r:id="rId6"/>
              </a:rPr>
              <a:t>https://github.com/jertubiana/PGM</a:t>
            </a: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5594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859C5-4529-C382-389F-92D84F0D7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93C0F-A771-E54F-D610-C1167887B29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Prion and prion related proteins </a:t>
            </a:r>
            <a:endParaRPr lang="en-IL"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CD6DAA59-F74D-43EC-5A13-9939D35E08C3}"/>
              </a:ext>
            </a:extLst>
          </p:cNvPr>
          <p:cNvSpPr>
            <a:spLocks noGrp="1"/>
          </p:cNvSpPr>
          <p:nvPr>
            <p:ph idx="1"/>
          </p:nvPr>
        </p:nvSpPr>
        <p:spPr>
          <a:xfrm>
            <a:off x="634730" y="2268141"/>
            <a:ext cx="10922540" cy="4717915"/>
          </a:xfrm>
        </p:spPr>
        <p:txBody>
          <a:bodyPr>
            <a:normAutofit/>
          </a:bodyPr>
          <a:lstStyle/>
          <a:p>
            <a:r>
              <a:rPr lang="en-US" b="0" i="0" dirty="0">
                <a:solidFill>
                  <a:srgbClr val="0D0D0D"/>
                </a:solidFill>
                <a:effectLst/>
                <a:latin typeface="Söhne"/>
              </a:rPr>
              <a:t>The universe of prion and prion-like phenomena has expanded significantly in recent years, posing challenges in classification.</a:t>
            </a:r>
          </a:p>
          <a:p>
            <a:endParaRPr lang="en-US" b="0" i="0" dirty="0">
              <a:solidFill>
                <a:srgbClr val="0D0D0D"/>
              </a:solidFill>
              <a:effectLst/>
              <a:latin typeface="Söhne"/>
            </a:endParaRPr>
          </a:p>
          <a:p>
            <a:r>
              <a:rPr lang="en-US" sz="2800" b="0" i="0" dirty="0">
                <a:solidFill>
                  <a:srgbClr val="0D0D0D"/>
                </a:solidFill>
                <a:effectLst/>
                <a:latin typeface="Söhne"/>
              </a:rPr>
              <a:t>Predicting which proteins can become prions requiring comprehensive understanding and experimental validation.</a:t>
            </a:r>
            <a:endParaRPr lang="en-IL" sz="2800" dirty="0"/>
          </a:p>
          <a:p>
            <a:pPr marL="0" indent="0" algn="l">
              <a:buNone/>
            </a:pPr>
            <a:endParaRPr lang="en-US" b="0" i="0" dirty="0">
              <a:solidFill>
                <a:srgbClr val="0D0D0D"/>
              </a:solidFill>
              <a:effectLst/>
              <a:latin typeface="Söhne"/>
            </a:endParaRPr>
          </a:p>
          <a:p>
            <a:pPr marL="0" indent="0" algn="l">
              <a:buNone/>
            </a:pPr>
            <a:endParaRPr lang="en-US" b="0" i="0" dirty="0">
              <a:solidFill>
                <a:srgbClr val="0D0D0D"/>
              </a:solidFill>
              <a:effectLst/>
              <a:latin typeface="Söhne"/>
            </a:endParaRPr>
          </a:p>
          <a:p>
            <a:pPr marL="0" indent="0">
              <a:buNone/>
            </a:pPr>
            <a:endParaRPr lang="en-IL" dirty="0"/>
          </a:p>
        </p:txBody>
      </p:sp>
      <p:sp>
        <p:nvSpPr>
          <p:cNvPr id="4" name="TextBox 3">
            <a:extLst>
              <a:ext uri="{FF2B5EF4-FFF2-40B4-BE49-F238E27FC236}">
                <a16:creationId xmlns:a16="http://schemas.microsoft.com/office/drawing/2014/main" id="{6231C0A3-F577-8AFC-458D-D34B137AEA51}"/>
              </a:ext>
            </a:extLst>
          </p:cNvPr>
          <p:cNvSpPr txBox="1"/>
          <p:nvPr/>
        </p:nvSpPr>
        <p:spPr>
          <a:xfrm>
            <a:off x="293451" y="5049577"/>
            <a:ext cx="11605098" cy="861774"/>
          </a:xfrm>
          <a:prstGeom prst="rect">
            <a:avLst/>
          </a:prstGeom>
          <a:solidFill>
            <a:srgbClr val="C00000"/>
          </a:solidFill>
          <a:ln>
            <a:solidFill>
              <a:schemeClr val="tx1"/>
            </a:solidFill>
          </a:ln>
        </p:spPr>
        <p:txBody>
          <a:bodyPr wrap="square" rtlCol="0">
            <a:spAutoFit/>
          </a:bodyPr>
          <a:lstStyle/>
          <a:p>
            <a:r>
              <a:rPr lang="en-US" sz="2500" b="0" i="0" dirty="0">
                <a:solidFill>
                  <a:srgbClr val="0D0D0D"/>
                </a:solidFill>
                <a:effectLst/>
                <a:latin typeface="Söhne"/>
              </a:rPr>
              <a:t>Conclusion: Classification of prion phenomena is an evolving process, with potential for more elaborate ontological approaches in the future.</a:t>
            </a:r>
            <a:endParaRPr lang="en-IL" sz="2500" dirty="0"/>
          </a:p>
        </p:txBody>
      </p:sp>
    </p:spTree>
    <p:extLst>
      <p:ext uri="{BB962C8B-B14F-4D97-AF65-F5344CB8AC3E}">
        <p14:creationId xmlns:p14="http://schemas.microsoft.com/office/powerpoint/2010/main" val="9647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B19F-5BFA-E68D-5E9F-D1EFA02ED4C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Prions distinctive properties </a:t>
            </a:r>
          </a:p>
        </p:txBody>
      </p:sp>
      <p:sp>
        <p:nvSpPr>
          <p:cNvPr id="3" name="Content Placeholder 2">
            <a:extLst>
              <a:ext uri="{FF2B5EF4-FFF2-40B4-BE49-F238E27FC236}">
                <a16:creationId xmlns:a16="http://schemas.microsoft.com/office/drawing/2014/main" id="{7BF01C31-89BC-5540-C318-03F31CBD6BF2}"/>
              </a:ext>
            </a:extLst>
          </p:cNvPr>
          <p:cNvSpPr>
            <a:spLocks noGrp="1"/>
          </p:cNvSpPr>
          <p:nvPr>
            <p:ph idx="1"/>
          </p:nvPr>
        </p:nvSpPr>
        <p:spPr>
          <a:xfrm>
            <a:off x="838200" y="1825625"/>
            <a:ext cx="7050206" cy="4351338"/>
          </a:xfrm>
        </p:spPr>
        <p:txBody>
          <a:bodyPr>
            <a:normAutofit lnSpcReduction="10000"/>
          </a:bodyPr>
          <a:lstStyle/>
          <a:p>
            <a:r>
              <a:rPr lang="en-US" dirty="0"/>
              <a:t>According to literature, Prion forming proteins are rich in Asparagine (N) and Glutamine (Q) domains. </a:t>
            </a:r>
            <a:br>
              <a:rPr lang="en-US" dirty="0"/>
            </a:br>
            <a:endParaRPr lang="en-US" dirty="0"/>
          </a:p>
          <a:p>
            <a:r>
              <a:rPr lang="en-US" dirty="0"/>
              <a:t>These regions are assumed to be a driving cause for the prion structural conversion, and their propagation.</a:t>
            </a:r>
            <a:br>
              <a:rPr lang="en-US" dirty="0"/>
            </a:br>
            <a:endParaRPr lang="en-US" dirty="0"/>
          </a:p>
          <a:p>
            <a:r>
              <a:rPr lang="en-US" dirty="0"/>
              <a:t>Prions are also known for their disordered composition, especially at the N/Q rich domains.</a:t>
            </a:r>
          </a:p>
          <a:p>
            <a:endParaRPr lang="en-US" dirty="0"/>
          </a:p>
          <a:p>
            <a:pPr marL="0" indent="0">
              <a:buNone/>
            </a:pPr>
            <a:endParaRPr lang="en-US" dirty="0"/>
          </a:p>
        </p:txBody>
      </p:sp>
      <p:pic>
        <p:nvPicPr>
          <p:cNvPr id="8" name="מציין מיקום תוכן 4" descr="תמונה שמכילה טיפוגרפיה&#10;&#10;התיאור נוצר באופן אוטומטי ברמת מהימנות בינונית">
            <a:extLst>
              <a:ext uri="{FF2B5EF4-FFF2-40B4-BE49-F238E27FC236}">
                <a16:creationId xmlns:a16="http://schemas.microsoft.com/office/drawing/2014/main" id="{0359E45A-35CC-11FE-FFB1-AFBBE67C7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76" y="2167132"/>
            <a:ext cx="4365059" cy="2596807"/>
          </a:xfrm>
          <a:prstGeom prst="rect">
            <a:avLst/>
          </a:prstGeom>
        </p:spPr>
      </p:pic>
    </p:spTree>
    <p:extLst>
      <p:ext uri="{BB962C8B-B14F-4D97-AF65-F5344CB8AC3E}">
        <p14:creationId xmlns:p14="http://schemas.microsoft.com/office/powerpoint/2010/main" val="260232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99D9-C953-FA4F-4C3C-C0B7F3D343C3}"/>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Our Approach - CNN</a:t>
            </a:r>
          </a:p>
        </p:txBody>
      </p:sp>
      <p:sp>
        <p:nvSpPr>
          <p:cNvPr id="3" name="Content Placeholder 2">
            <a:extLst>
              <a:ext uri="{FF2B5EF4-FFF2-40B4-BE49-F238E27FC236}">
                <a16:creationId xmlns:a16="http://schemas.microsoft.com/office/drawing/2014/main" id="{BACFE6F9-16B6-B361-363B-63874636E1FE}"/>
              </a:ext>
            </a:extLst>
          </p:cNvPr>
          <p:cNvSpPr>
            <a:spLocks noGrp="1"/>
          </p:cNvSpPr>
          <p:nvPr>
            <p:ph idx="1"/>
          </p:nvPr>
        </p:nvSpPr>
        <p:spPr/>
        <p:txBody>
          <a:bodyPr/>
          <a:lstStyle/>
          <a:p>
            <a:pPr marL="0" indent="0">
              <a:buNone/>
            </a:pPr>
            <a:r>
              <a:rPr lang="en-US" dirty="0"/>
              <a:t>Main goals:</a:t>
            </a:r>
          </a:p>
          <a:p>
            <a:pPr marL="0" indent="0">
              <a:buNone/>
            </a:pPr>
            <a:endParaRPr lang="en-US" dirty="0"/>
          </a:p>
          <a:p>
            <a:pPr lvl="1"/>
            <a:r>
              <a:rPr lang="en-US" dirty="0"/>
              <a:t>Check if this approach can distinguish </a:t>
            </a:r>
            <a:br>
              <a:rPr lang="en-US" dirty="0"/>
            </a:br>
            <a:r>
              <a:rPr lang="en-US" dirty="0"/>
              <a:t>prions from non-prions</a:t>
            </a:r>
            <a:br>
              <a:rPr lang="en-US" dirty="0"/>
            </a:br>
            <a:endParaRPr lang="en-US" dirty="0"/>
          </a:p>
          <a:p>
            <a:pPr lvl="1"/>
            <a:r>
              <a:rPr lang="en-US" dirty="0"/>
              <a:t>Compare negative datasets of disordered proteins and </a:t>
            </a:r>
            <a:br>
              <a:rPr lang="en-US" dirty="0"/>
            </a:br>
            <a:r>
              <a:rPr lang="en-US" dirty="0"/>
              <a:t>globular + disordered proteins</a:t>
            </a:r>
            <a:br>
              <a:rPr lang="en-US" dirty="0"/>
            </a:br>
            <a:endParaRPr lang="en-US" dirty="0"/>
          </a:p>
          <a:p>
            <a:pPr lvl="1"/>
            <a:r>
              <a:rPr lang="en-US" dirty="0"/>
              <a:t>Understand the characteristics of prions </a:t>
            </a:r>
            <a:br>
              <a:rPr lang="en-US" dirty="0"/>
            </a:br>
            <a:endParaRPr lang="en-US" dirty="0"/>
          </a:p>
          <a:p>
            <a:pPr lvl="1"/>
            <a:r>
              <a:rPr lang="en-US" dirty="0"/>
              <a:t>Find new Prion folding proteins in the human genome</a:t>
            </a:r>
          </a:p>
          <a:p>
            <a:pPr lvl="1"/>
            <a:endParaRPr lang="en-US" dirty="0"/>
          </a:p>
          <a:p>
            <a:pPr lvl="1"/>
            <a:endParaRPr lang="en-US" dirty="0"/>
          </a:p>
          <a:p>
            <a:pPr lvl="1"/>
            <a:endParaRPr lang="en-US" dirty="0"/>
          </a:p>
        </p:txBody>
      </p:sp>
      <p:pic>
        <p:nvPicPr>
          <p:cNvPr id="2052" name="Picture 4" descr="A Comprehensive Guide to Convolutional Neural Networks — the ELI5 way | by  Sumit Saha | Towards Data Science">
            <a:extLst>
              <a:ext uri="{FF2B5EF4-FFF2-40B4-BE49-F238E27FC236}">
                <a16:creationId xmlns:a16="http://schemas.microsoft.com/office/drawing/2014/main" id="{E0CA994D-AB41-2CE8-50D2-448EFACA9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321" y="2146766"/>
            <a:ext cx="4573962" cy="154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3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640080"/>
            <a:ext cx="7380300" cy="1198532"/>
          </a:xfrm>
        </p:spPr>
        <p:txBody>
          <a:bodyPr anchor="b">
            <a:noAutofit/>
          </a:bodyPr>
          <a:lstStyle/>
          <a:p>
            <a:r>
              <a:rPr lang="en-US">
                <a:latin typeface="Aharoni" panose="02010803020104030203" pitchFamily="2" charset="-79"/>
                <a:cs typeface="Aharoni" panose="02010803020104030203" pitchFamily="2" charset="-79"/>
              </a:rPr>
              <a:t>Methods – Pre-Processing</a:t>
            </a:r>
            <a:endParaRPr lang="en-US"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18949"/>
            <a:ext cx="3429000" cy="3410712"/>
          </a:xfrm>
        </p:spPr>
        <p:txBody>
          <a:bodyPr anchor="t">
            <a:normAutofit/>
          </a:bodyPr>
          <a:lstStyle/>
          <a:p>
            <a:pPr marL="0" indent="0">
              <a:buNone/>
            </a:pPr>
            <a:r>
              <a:rPr lang="en-US" sz="1700" b="1"/>
              <a:t>1.</a:t>
            </a:r>
            <a:r>
              <a:rPr lang="he-IL" sz="1700" b="1"/>
              <a:t> </a:t>
            </a:r>
            <a:r>
              <a:rPr lang="en-US" sz="1700" b="1"/>
              <a:t>Length filter in order too rule out the size variable of disordered proteins where they don’t have enough amino acids to form a globular hydrophobic core. Set to 40</a:t>
            </a:r>
          </a:p>
          <a:p>
            <a:pPr marL="0" indent="0">
              <a:buNone/>
            </a:pPr>
            <a:endParaRPr lang="en-US" sz="1700" b="1"/>
          </a:p>
          <a:p>
            <a:pPr marL="0" indent="0">
              <a:buNone/>
            </a:pPr>
            <a:r>
              <a:rPr lang="en-US" sz="1700" b="1"/>
              <a:t>2.</a:t>
            </a:r>
            <a:r>
              <a:rPr lang="he-IL" sz="1700" b="1"/>
              <a:t> </a:t>
            </a:r>
            <a:r>
              <a:rPr lang="en-US" sz="1700" b="1"/>
              <a:t>Random faulty data with random letters that don’t represent amino acids.</a:t>
            </a:r>
          </a:p>
          <a:p>
            <a:pPr marL="0" indent="0">
              <a:buNone/>
            </a:pPr>
            <a:endParaRPr lang="en-US" sz="1700" b="1"/>
          </a:p>
          <a:p>
            <a:pPr marL="0" indent="0">
              <a:buNone/>
            </a:pPr>
            <a:r>
              <a:rPr lang="en-US" sz="1700" b="1"/>
              <a:t>3.</a:t>
            </a:r>
            <a:r>
              <a:rPr lang="he-IL" sz="1700" b="1"/>
              <a:t> </a:t>
            </a:r>
            <a:r>
              <a:rPr lang="en-US" sz="1700" b="1"/>
              <a:t>Duplicates</a:t>
            </a:r>
            <a:endParaRPr lang="en-US" sz="1700" b="1" dirty="0"/>
          </a:p>
        </p:txBody>
      </p:sp>
      <p:pic>
        <p:nvPicPr>
          <p:cNvPr id="5" name="Picture 4" descr="A person and person in white coats working at a machine&#10;&#10;Description automatically generated">
            <a:extLst>
              <a:ext uri="{FF2B5EF4-FFF2-40B4-BE49-F238E27FC236}">
                <a16:creationId xmlns:a16="http://schemas.microsoft.com/office/drawing/2014/main" id="{16459E11-A18E-D043-348A-116F02869B3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06826" y="2352186"/>
            <a:ext cx="5608820" cy="3154961"/>
          </a:xfrm>
          <a:prstGeom prst="rect">
            <a:avLst/>
          </a:prstGeom>
        </p:spPr>
      </p:pic>
    </p:spTree>
    <p:extLst>
      <p:ext uri="{BB962C8B-B14F-4D97-AF65-F5344CB8AC3E}">
        <p14:creationId xmlns:p14="http://schemas.microsoft.com/office/powerpoint/2010/main" val="354947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750626"/>
            <a:ext cx="8581303" cy="1015939"/>
          </a:xfrm>
        </p:spPr>
        <p:txBody>
          <a:bodyPr anchor="b">
            <a:normAutofit/>
          </a:bodyPr>
          <a:lstStyle/>
          <a:p>
            <a:r>
              <a:rPr lang="en-US" dirty="0">
                <a:latin typeface="Aharoni" panose="02010803020104030203" pitchFamily="2" charset="-79"/>
                <a:cs typeface="Aharoni" panose="02010803020104030203" pitchFamily="2" charset="-79"/>
              </a:rPr>
              <a:t>Methods – Pre-Processing</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5" y="2344563"/>
            <a:ext cx="5218536" cy="3864213"/>
          </a:xfrm>
        </p:spPr>
        <p:txBody>
          <a:bodyPr anchor="t">
            <a:normAutofit/>
          </a:bodyPr>
          <a:lstStyle/>
          <a:p>
            <a:pPr marL="0" indent="0">
              <a:buNone/>
            </a:pPr>
            <a:r>
              <a:rPr lang="en-US" sz="1700" b="1" i="0" dirty="0">
                <a:effectLst/>
                <a:latin typeface="-apple-system"/>
              </a:rPr>
              <a:t>MMseqs2: ultra fast and sensitive sequence search and clustering suite.</a:t>
            </a:r>
            <a:endParaRPr lang="en-US" sz="1700" dirty="0"/>
          </a:p>
          <a:p>
            <a:r>
              <a:rPr lang="en-US" sz="1700" dirty="0"/>
              <a:t>In order to overcome data leakage on our data we clustered our data with </a:t>
            </a:r>
            <a:r>
              <a:rPr lang="en-US" sz="1700" b="1" dirty="0"/>
              <a:t>mmseq2</a:t>
            </a:r>
            <a:r>
              <a:rPr lang="en-US" sz="1700" dirty="0"/>
              <a:t> easy-cluster function.</a:t>
            </a:r>
          </a:p>
          <a:p>
            <a:r>
              <a:rPr lang="en-US" sz="1700" dirty="0"/>
              <a:t>Easy-cluster function clusters </a:t>
            </a:r>
            <a:r>
              <a:rPr lang="en-US" sz="1700" dirty="0" err="1"/>
              <a:t>sequnces</a:t>
            </a:r>
            <a:r>
              <a:rPr lang="en-US" sz="1700" dirty="0"/>
              <a:t> with 70% identity </a:t>
            </a:r>
          </a:p>
          <a:p>
            <a:r>
              <a:rPr lang="en-US" sz="1700" dirty="0"/>
              <a:t> with </a:t>
            </a:r>
            <a:r>
              <a:rPr lang="en-US" sz="1700" b="1" dirty="0" err="1"/>
              <a:t>networkX</a:t>
            </a:r>
            <a:r>
              <a:rPr lang="en-US" sz="1700" dirty="0"/>
              <a:t> We built a graph where each node is a sequence, and the edges are built based on the cluster.</a:t>
            </a:r>
          </a:p>
          <a:p>
            <a:r>
              <a:rPr lang="en-US" sz="1700" dirty="0"/>
              <a:t> we used connected components function in order to group our sequences.</a:t>
            </a:r>
          </a:p>
          <a:p>
            <a:pPr marL="0" indent="0">
              <a:buNone/>
            </a:pPr>
            <a:endParaRPr lang="en-US" sz="1700" dirty="0"/>
          </a:p>
        </p:txBody>
      </p:sp>
      <p:pic>
        <p:nvPicPr>
          <p:cNvPr id="1026" name="Picture 2" descr="GitHub - soedinglab/MMseqs2: MMseqs2: ultra fast and sensitive search and  clustering suite">
            <a:extLst>
              <a:ext uri="{FF2B5EF4-FFF2-40B4-BE49-F238E27FC236}">
                <a16:creationId xmlns:a16="http://schemas.microsoft.com/office/drawing/2014/main" id="{D092120A-CC13-ACE0-E411-3217D444E3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9866" y="2121408"/>
            <a:ext cx="5458968" cy="38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02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30936" y="762078"/>
            <a:ext cx="11119786" cy="1152417"/>
          </a:xfrm>
        </p:spPr>
        <p:txBody>
          <a:bodyPr anchor="b">
            <a:noAutofit/>
          </a:bodyPr>
          <a:lstStyle/>
          <a:p>
            <a:r>
              <a:rPr lang="en-US" dirty="0">
                <a:latin typeface="Aharoni" panose="02010803020104030203" pitchFamily="2" charset="-79"/>
                <a:cs typeface="Aharoni" panose="02010803020104030203" pitchFamily="2" charset="-79"/>
              </a:rPr>
              <a:t>Methods – Pre Processing - Conclusion</a:t>
            </a:r>
          </a:p>
        </p:txBody>
      </p:sp>
      <p:pic>
        <p:nvPicPr>
          <p:cNvPr id="2050" name="Picture 2" descr="Stratified Sampling | A Step-by-Step Guide with Examples">
            <a:extLst>
              <a:ext uri="{FF2B5EF4-FFF2-40B4-BE49-F238E27FC236}">
                <a16:creationId xmlns:a16="http://schemas.microsoft.com/office/drawing/2014/main" id="{7B870FC4-57EF-8216-13FE-AD6F9C44D5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9824" y="2163298"/>
            <a:ext cx="6604193" cy="25732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30936" y="2660904"/>
            <a:ext cx="4818888" cy="3547872"/>
          </a:xfrm>
        </p:spPr>
        <p:txBody>
          <a:bodyPr anchor="t">
            <a:normAutofit/>
          </a:bodyPr>
          <a:lstStyle/>
          <a:p>
            <a:pPr marL="0" indent="0">
              <a:buNone/>
            </a:pPr>
            <a:r>
              <a:rPr lang="en-US" sz="2000" dirty="0"/>
              <a:t>To conclude –</a:t>
            </a:r>
            <a:br>
              <a:rPr lang="en-US" sz="2000" dirty="0"/>
            </a:br>
            <a:endParaRPr lang="en-US" sz="2000" dirty="0"/>
          </a:p>
          <a:p>
            <a:r>
              <a:rPr lang="en-US" sz="2000" dirty="0"/>
              <a:t>Cleaned data based on length,</a:t>
            </a:r>
            <a:r>
              <a:rPr lang="he-IL" sz="2000" dirty="0"/>
              <a:t> </a:t>
            </a:r>
            <a:r>
              <a:rPr lang="en-US" sz="2000" dirty="0"/>
              <a:t>duplicated and false annotation.</a:t>
            </a:r>
            <a:endParaRPr lang="he-IL" sz="2000" dirty="0"/>
          </a:p>
          <a:p>
            <a:r>
              <a:rPr lang="en-US" sz="2000" dirty="0"/>
              <a:t>Group our data to groups of similar identity.</a:t>
            </a:r>
            <a:endParaRPr lang="he-IL" sz="2000" dirty="0"/>
          </a:p>
          <a:p>
            <a:r>
              <a:rPr lang="en-US" sz="2000" dirty="0"/>
              <a:t>Divide the data in a way that the training data will differ in high sequence identity from the validation and the test (Using </a:t>
            </a:r>
            <a:r>
              <a:rPr lang="en-US" sz="2000" b="1" dirty="0" err="1"/>
              <a:t>StratifiedGroupKFold</a:t>
            </a:r>
            <a:r>
              <a:rPr lang="en-US" sz="2000" b="1" dirty="0"/>
              <a:t>).</a:t>
            </a:r>
          </a:p>
          <a:p>
            <a:pPr marL="0" indent="0">
              <a:buNone/>
            </a:pPr>
            <a:endParaRPr lang="en-US" sz="2000" dirty="0"/>
          </a:p>
        </p:txBody>
      </p:sp>
    </p:spTree>
    <p:extLst>
      <p:ext uri="{BB962C8B-B14F-4D97-AF65-F5344CB8AC3E}">
        <p14:creationId xmlns:p14="http://schemas.microsoft.com/office/powerpoint/2010/main" val="171371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2309</TotalTime>
  <Words>4872</Words>
  <Application>Microsoft Office PowerPoint</Application>
  <PresentationFormat>מסך רחב</PresentationFormat>
  <Paragraphs>457</Paragraphs>
  <Slides>36</Slides>
  <Notes>35</Notes>
  <HiddenSlides>3</HiddenSlides>
  <MMClips>1</MMClips>
  <ScaleCrop>false</ScaleCrop>
  <HeadingPairs>
    <vt:vector size="6" baseType="variant">
      <vt:variant>
        <vt:lpstr>גופנים בשימוש</vt:lpstr>
      </vt:variant>
      <vt:variant>
        <vt:i4>14</vt:i4>
      </vt:variant>
      <vt:variant>
        <vt:lpstr>ערכת נושא</vt:lpstr>
      </vt:variant>
      <vt:variant>
        <vt:i4>1</vt:i4>
      </vt:variant>
      <vt:variant>
        <vt:lpstr>כותרות שקופיות</vt:lpstr>
      </vt:variant>
      <vt:variant>
        <vt:i4>36</vt:i4>
      </vt:variant>
    </vt:vector>
  </HeadingPairs>
  <TitlesOfParts>
    <vt:vector size="51" baseType="lpstr">
      <vt:lpstr>Aharoni</vt:lpstr>
      <vt:lpstr>-apple-system</vt:lpstr>
      <vt:lpstr>Aptos</vt:lpstr>
      <vt:lpstr>Aptos Display</vt:lpstr>
      <vt:lpstr>Arial</vt:lpstr>
      <vt:lpstr>Arial</vt:lpstr>
      <vt:lpstr>BlinkMacSystemFont</vt:lpstr>
      <vt:lpstr>Cambria</vt:lpstr>
      <vt:lpstr>Courier New</vt:lpstr>
      <vt:lpstr>Lato</vt:lpstr>
      <vt:lpstr>Linux Libertine</vt:lpstr>
      <vt:lpstr>Open Sans</vt:lpstr>
      <vt:lpstr>Söhne</vt:lpstr>
      <vt:lpstr>Wingdings</vt:lpstr>
      <vt:lpstr>Office Theme</vt:lpstr>
      <vt:lpstr>מצגת של PowerPoint‏</vt:lpstr>
      <vt:lpstr>What are prions?</vt:lpstr>
      <vt:lpstr>Why prions?</vt:lpstr>
      <vt:lpstr>Prion and prion related proteins </vt:lpstr>
      <vt:lpstr>Prions distinctive properties </vt:lpstr>
      <vt:lpstr>Our Approach - CNN</vt:lpstr>
      <vt:lpstr>Methods – Pre-Processing</vt:lpstr>
      <vt:lpstr>Methods – Pre-Processing</vt:lpstr>
      <vt:lpstr>Methods – Pre Processing - Conclusion</vt:lpstr>
      <vt:lpstr>Methods – First Model</vt:lpstr>
      <vt:lpstr>Methods – First Model</vt:lpstr>
      <vt:lpstr>Methods – First Model</vt:lpstr>
      <vt:lpstr>Methods – First Model</vt:lpstr>
      <vt:lpstr>Methods – First Model</vt:lpstr>
      <vt:lpstr>Methods – First Model</vt:lpstr>
      <vt:lpstr>Methods – Advanced Model</vt:lpstr>
      <vt:lpstr>Methods – Advanced Model</vt:lpstr>
      <vt:lpstr>Methods – Advanced Model</vt:lpstr>
      <vt:lpstr>Methods – Advanced Model</vt:lpstr>
      <vt:lpstr>Methods – Conclusion</vt:lpstr>
      <vt:lpstr>Results - Accuracy and Loss Metrics</vt:lpstr>
      <vt:lpstr>Confusion Matrices (Advanced Models)</vt:lpstr>
      <vt:lpstr>Amino Acids Weights Visualization</vt:lpstr>
      <vt:lpstr>Finding Prions In The Human Genome</vt:lpstr>
      <vt:lpstr>Finding Prions In The Human Genome</vt:lpstr>
      <vt:lpstr>Finding Prions In The Human Genome</vt:lpstr>
      <vt:lpstr>Discussion</vt:lpstr>
      <vt:lpstr>Success</vt:lpstr>
      <vt:lpstr>Not Really</vt:lpstr>
      <vt:lpstr>Human Prions Predictions</vt:lpstr>
      <vt:lpstr>Data matters</vt:lpstr>
      <vt:lpstr>Data Effects on Model Results</vt:lpstr>
      <vt:lpstr>New Models Results</vt:lpstr>
      <vt:lpstr>Conclusion &amp; Future Steps</vt:lpstr>
      <vt:lpstr>מצגת של PowerPoint‏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Almog Boaron</dc:creator>
  <cp:lastModifiedBy>maggi plutov</cp:lastModifiedBy>
  <cp:revision>18</cp:revision>
  <dcterms:created xsi:type="dcterms:W3CDTF">2024-03-07T12:03:51Z</dcterms:created>
  <dcterms:modified xsi:type="dcterms:W3CDTF">2024-03-11T07:43:49Z</dcterms:modified>
</cp:coreProperties>
</file>